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14" r:id="rId2"/>
    <p:sldId id="322" r:id="rId3"/>
    <p:sldId id="341" r:id="rId4"/>
    <p:sldId id="342" r:id="rId5"/>
    <p:sldId id="343" r:id="rId6"/>
    <p:sldId id="346" r:id="rId7"/>
    <p:sldId id="259" r:id="rId8"/>
    <p:sldId id="260" r:id="rId9"/>
    <p:sldId id="261" r:id="rId10"/>
    <p:sldId id="262" r:id="rId11"/>
    <p:sldId id="263" r:id="rId12"/>
    <p:sldId id="264" r:id="rId13"/>
    <p:sldId id="265" r:id="rId14"/>
    <p:sldId id="266" r:id="rId15"/>
    <p:sldId id="267" r:id="rId16"/>
    <p:sldId id="334" r:id="rId17"/>
    <p:sldId id="335" r:id="rId18"/>
    <p:sldId id="351" r:id="rId19"/>
    <p:sldId id="352" r:id="rId20"/>
    <p:sldId id="353" r:id="rId21"/>
    <p:sldId id="354" r:id="rId22"/>
    <p:sldId id="355" r:id="rId23"/>
    <p:sldId id="356" r:id="rId24"/>
    <p:sldId id="357" r:id="rId25"/>
    <p:sldId id="268" r:id="rId26"/>
    <p:sldId id="318" r:id="rId27"/>
    <p:sldId id="269" r:id="rId28"/>
    <p:sldId id="273" r:id="rId29"/>
    <p:sldId id="270" r:id="rId30"/>
    <p:sldId id="271" r:id="rId31"/>
    <p:sldId id="272" r:id="rId32"/>
    <p:sldId id="275" r:id="rId33"/>
    <p:sldId id="276" r:id="rId34"/>
    <p:sldId id="369" r:id="rId35"/>
    <p:sldId id="370" r:id="rId36"/>
    <p:sldId id="371" r:id="rId37"/>
    <p:sldId id="372" r:id="rId38"/>
    <p:sldId id="379"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2" r:id="rId53"/>
    <p:sldId id="312" r:id="rId54"/>
    <p:sldId id="305" r:id="rId55"/>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715"/>
  </p:normalViewPr>
  <p:slideViewPr>
    <p:cSldViewPr>
      <p:cViewPr varScale="1">
        <p:scale>
          <a:sx n="122" d="100"/>
          <a:sy n="122" d="100"/>
        </p:scale>
        <p:origin x="1904" y="1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104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104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104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1B37DC0-67AF-4E24-BCA9-03CCB95353E7}" type="slidenum">
              <a:rPr lang="cs-CZ"/>
              <a:pPr/>
              <a:t>‹#›</a:t>
            </a:fld>
            <a:endParaRPr lang="cs-CZ"/>
          </a:p>
        </p:txBody>
      </p:sp>
    </p:spTree>
    <p:extLst>
      <p:ext uri="{BB962C8B-B14F-4D97-AF65-F5344CB8AC3E}">
        <p14:creationId xmlns:p14="http://schemas.microsoft.com/office/powerpoint/2010/main" val="85605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A7B2A00-D796-48AC-A863-42206059B38A}" type="slidenum">
              <a:rPr lang="cs-CZ"/>
              <a:pPr/>
              <a:t>‹#›</a:t>
            </a:fld>
            <a:endParaRPr lang="cs-CZ"/>
          </a:p>
        </p:txBody>
      </p:sp>
    </p:spTree>
    <p:extLst>
      <p:ext uri="{BB962C8B-B14F-4D97-AF65-F5344CB8AC3E}">
        <p14:creationId xmlns:p14="http://schemas.microsoft.com/office/powerpoint/2010/main" val="1895679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F8565-53D3-44B3-84C3-6CA22D7A7038}" type="slidenum">
              <a:rPr lang="en-US"/>
              <a:pPr/>
              <a:t>3</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0C8F8B2-D509-4401-9D76-D9F54D4C2248}" type="slidenum">
              <a:rPr lang="cs-CZ"/>
              <a:pPr/>
              <a:t>13</a:t>
            </a:fld>
            <a:endParaRPr lang="cs-CZ"/>
          </a:p>
        </p:txBody>
      </p:sp>
      <p:sp>
        <p:nvSpPr>
          <p:cNvPr id="20482" name="Zástupný symbol pro obrázek snímku 1"/>
          <p:cNvSpPr>
            <a:spLocks noGrp="1" noRot="1" noChangeAspect="1" noTextEdit="1"/>
          </p:cNvSpPr>
          <p:nvPr>
            <p:ph type="sldImg"/>
          </p:nvPr>
        </p:nvSpPr>
        <p:spPr>
          <a:ln/>
        </p:spPr>
      </p:sp>
      <p:sp>
        <p:nvSpPr>
          <p:cNvPr id="20483" name="Zástupný symbol pro poznámky 2"/>
          <p:cNvSpPr>
            <a:spLocks noGrp="1"/>
          </p:cNvSpPr>
          <p:nvPr>
            <p:ph type="body" idx="1"/>
          </p:nvPr>
        </p:nvSpPr>
        <p:spPr/>
        <p:txBody>
          <a:bodyPr lIns="95601" tIns="47801" rIns="95601" bIns="47801"/>
          <a:lstStyle/>
          <a:p>
            <a:endParaRPr lang="cs-CZ"/>
          </a:p>
        </p:txBody>
      </p:sp>
      <p:sp>
        <p:nvSpPr>
          <p:cNvPr id="20484"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6D3172CC-EE38-462C-AA3B-368F75BCB62F}" type="slidenum">
              <a:rPr lang="en-US" sz="1300"/>
              <a:pPr algn="r" defTabSz="955675"/>
              <a:t>13</a:t>
            </a:fld>
            <a:endParaRPr 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25B5B31-56B4-4A7B-A956-24CB0533EE2A}" type="slidenum">
              <a:rPr lang="cs-CZ"/>
              <a:pPr/>
              <a:t>14</a:t>
            </a:fld>
            <a:endParaRPr lang="cs-CZ"/>
          </a:p>
        </p:txBody>
      </p:sp>
      <p:sp>
        <p:nvSpPr>
          <p:cNvPr id="22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1EB7B2F3-7BD0-4208-88A3-BFA32F0B9B61}" type="slidenum">
              <a:rPr lang="en-US" sz="1300"/>
              <a:pPr algn="r" defTabSz="955675"/>
              <a:t>14</a:t>
            </a:fld>
            <a:endParaRPr lang="en-US"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p:txBody>
          <a:bodyPr lIns="95601" tIns="47801" rIns="95601" bIns="47801"/>
          <a:lstStyle/>
          <a:p>
            <a:r>
              <a:rPr lang="en-GB"/>
              <a:t>Compared to aviation where there is a high degree of standardisation in both equipment and training, HC professionals carry out a wide range of activities using diverse and largely unstandardised equipment (there can be as many as 30 different types of infusion pump, for example, in the same hospital). </a:t>
            </a:r>
          </a:p>
          <a:p>
            <a:r>
              <a:rPr lang="en-GB"/>
              <a:t>HC has more in common with maintenance and recovering from emergencies than the stable routines experienced by pilots and power plant operators. HC is very ‘hands on’ and rich in error opportunities. The knowledge underpinnings of HC are much more uncertain than those underlying aviation of nuclear power generation. All of these features make the commission of errors more likely. The fact that patients—being sick, injured very young or old—are already highly vulnerable individuals makes the likelihood of these errors causing harm much greater. And the hitherto localised investigation of adverse events makes it harder to learn and disseminate the wider lessons. Finally, whereas aviation (for example) has a relatively impersonal few-to-many delivery of its products, the delivery of HC is one-to-one or few-to-one. In short it’s a personal business in which the individual strengths and weaknesses are more salient.</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4A54AC-6183-48CD-B0E5-79947B2AB1C9}" type="slidenum">
              <a:rPr lang="cs-CZ"/>
              <a:pPr/>
              <a:t>15</a:t>
            </a:fld>
            <a:endParaRPr lang="cs-CZ"/>
          </a:p>
        </p:txBody>
      </p:sp>
      <p:sp>
        <p:nvSpPr>
          <p:cNvPr id="24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BCD9D093-75D6-4883-B8A4-E89A840E1003}" type="slidenum">
              <a:rPr lang="en-US" sz="1300"/>
              <a:pPr algn="r" defTabSz="955675"/>
              <a:t>15</a:t>
            </a:fld>
            <a:endParaRPr lang="en-US" sz="13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p:txBody>
          <a:bodyPr lIns="95601" tIns="47801" rIns="95601" bIns="47801"/>
          <a:lstStyle/>
          <a:p>
            <a:r>
              <a:rPr lang="en-GB"/>
              <a:t>But even if HC professionals were omniscient and knew everything about all conditions, they would still make errors. Why? Quite simply because they are human and fallibility is the downside of having a brain.</a:t>
            </a:r>
          </a:p>
          <a:p>
            <a:r>
              <a:rPr lang="en-GB"/>
              <a:t>However, HC professionals are trained in an environment in which fallibility is not readily acknowledged. This is in sharp contrast to aviation as the next slide explains.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obrázek snímku 1"/>
          <p:cNvSpPr>
            <a:spLocks noGrp="1" noRot="1" noChangeAspect="1" noTextEdit="1"/>
          </p:cNvSpPr>
          <p:nvPr>
            <p:ph type="sldImg"/>
          </p:nvPr>
        </p:nvSpPr>
        <p:spPr>
          <a:ln/>
        </p:spPr>
      </p:sp>
      <p:sp>
        <p:nvSpPr>
          <p:cNvPr id="78851" name="Zástupný symbol pro poznámky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cs-CZ"/>
          </a:p>
        </p:txBody>
      </p:sp>
      <p:sp>
        <p:nvSpPr>
          <p:cNvPr id="78852" name="Zástupný symbol pro číslo snímku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9B8F622-69E3-49C4-BEA3-7E40057821E6}"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obrázek snímku 1"/>
          <p:cNvSpPr>
            <a:spLocks noGrp="1" noRot="1" noChangeAspect="1" noTextEdit="1"/>
          </p:cNvSpPr>
          <p:nvPr>
            <p:ph type="sldImg"/>
          </p:nvPr>
        </p:nvSpPr>
        <p:spPr>
          <a:ln/>
        </p:spPr>
      </p:sp>
      <p:sp>
        <p:nvSpPr>
          <p:cNvPr id="79875" name="Zástupný symbol pro poznámky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cs-CZ"/>
          </a:p>
        </p:txBody>
      </p:sp>
      <p:sp>
        <p:nvSpPr>
          <p:cNvPr id="79876" name="Zástupný symbol pro číslo snímku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3EEECA1-C254-407F-9742-30A0C46465E4}"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A229519-C390-4D22-BF7E-529F88F4CB65}" type="slidenum">
              <a:rPr lang="cs-CZ"/>
              <a:pPr/>
              <a:t>25</a:t>
            </a:fld>
            <a:endParaRPr lang="cs-CZ"/>
          </a:p>
        </p:txBody>
      </p:sp>
      <p:sp>
        <p:nvSpPr>
          <p:cNvPr id="26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649E44E2-A4BF-4F8C-BE0E-A526611F505D}" type="slidenum">
              <a:rPr lang="en-US" sz="1300"/>
              <a:pPr algn="r" defTabSz="955675"/>
              <a:t>25</a:t>
            </a:fld>
            <a:endParaRPr lang="en-US" sz="13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p:txBody>
          <a:bodyPr lIns="95601" tIns="47801" rIns="95601" bIns="47801"/>
          <a:lstStyle/>
          <a:p>
            <a:r>
              <a:rPr lang="en-GB"/>
              <a:t>One common feature of safety management in any hazardous domain is that the number of adverse events declines exponentially over time—rapidly at first and then levelling out into a slowly declining plateau.</a:t>
            </a:r>
          </a:p>
          <a:p>
            <a:r>
              <a:rPr lang="en-GB"/>
              <a:t>Commercial aviation has now reached the point where there is little year on year reduction in serious accidents. The number of fatal aircraft accidents is very small indeed, the risks being less than one in a million.</a:t>
            </a:r>
          </a:p>
          <a:p>
            <a:r>
              <a:rPr lang="en-GB"/>
              <a:t>But HC is still high up the curve where remedial actions have a dramatic impact on reducing adverse events. Visible improvements are powerful motivators for further efforts to enhance patient safety.</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A2F3376-728E-48EF-A1A0-A3CF3A1D2AB4}" type="slidenum">
              <a:rPr lang="cs-CZ"/>
              <a:pPr/>
              <a:t>27</a:t>
            </a:fld>
            <a:endParaRPr lang="cs-CZ"/>
          </a:p>
        </p:txBody>
      </p:sp>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p:txBody>
          <a:bodyPr lIns="95601" tIns="47801" rIns="95601" bIns="47801"/>
          <a:lstStyle/>
          <a:p>
            <a:endParaRPr lang="cs-CZ"/>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5F3E2E3F-0C54-497E-8A72-D6A66314675A}" type="slidenum">
              <a:rPr lang="en-US" sz="1300"/>
              <a:pPr algn="r" defTabSz="955675"/>
              <a:t>27</a:t>
            </a:fld>
            <a:endParaRPr 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59750E4-2BA7-4BD5-8EED-23D18E1DE46B}" type="slidenum">
              <a:rPr lang="cs-CZ"/>
              <a:pPr/>
              <a:t>28</a:t>
            </a:fld>
            <a:endParaRPr lang="cs-CZ"/>
          </a:p>
        </p:txBody>
      </p:sp>
      <p:sp>
        <p:nvSpPr>
          <p:cNvPr id="36866"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p:txBody>
          <a:bodyPr lIns="95601" tIns="47801" rIns="95601" bIns="47801"/>
          <a:lstStyle/>
          <a:p>
            <a:endParaRPr lang="cs-CZ"/>
          </a:p>
        </p:txBody>
      </p:sp>
      <p:sp>
        <p:nvSpPr>
          <p:cNvPr id="36868"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64B5A3C5-A096-425E-98ED-C56792A9356E}" type="slidenum">
              <a:rPr lang="en-US" sz="1300"/>
              <a:pPr algn="r" defTabSz="955675"/>
              <a:t>28</a:t>
            </a:fld>
            <a:endParaRPr 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8BFD5A3-652C-47B9-B984-C9A354B9D34E}" type="slidenum">
              <a:rPr lang="cs-CZ"/>
              <a:pPr/>
              <a:t>29</a:t>
            </a:fld>
            <a:endParaRPr lang="cs-CZ"/>
          </a:p>
        </p:txBody>
      </p:sp>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p:txBody>
          <a:bodyPr lIns="95601" tIns="47801" rIns="95601" bIns="47801"/>
          <a:lstStyle/>
          <a:p>
            <a:endParaRPr lang="cs-CZ"/>
          </a:p>
        </p:txBody>
      </p:sp>
      <p:sp>
        <p:nvSpPr>
          <p:cNvPr id="30724"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7A06DC32-E43F-48A4-9443-25054E16ABE3}" type="slidenum">
              <a:rPr lang="en-US" sz="1300"/>
              <a:pPr algn="r" defTabSz="955675"/>
              <a:t>29</a:t>
            </a:fld>
            <a:endParaRPr 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391678-D789-4F16-8B6A-0B2FF42EB21F}" type="slidenum">
              <a:rPr lang="cs-CZ"/>
              <a:pPr/>
              <a:t>30</a:t>
            </a:fld>
            <a:endParaRPr lang="cs-CZ"/>
          </a:p>
        </p:txBody>
      </p:sp>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p:txBody>
          <a:bodyPr lIns="95601" tIns="47801" rIns="95601" bIns="47801"/>
          <a:lstStyle/>
          <a:p>
            <a:endParaRPr lang="cs-CZ"/>
          </a:p>
        </p:txBody>
      </p:sp>
      <p:sp>
        <p:nvSpPr>
          <p:cNvPr id="32772"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EC8A080C-2616-40A8-B8DB-A32C673AE527}" type="slidenum">
              <a:rPr lang="en-US" sz="1300"/>
              <a:pPr algn="r" defTabSz="955675"/>
              <a:t>30</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obrázek snímku 1"/>
          <p:cNvSpPr>
            <a:spLocks noGrp="1" noRot="1" noChangeAspect="1" noTextEdit="1"/>
          </p:cNvSpPr>
          <p:nvPr>
            <p:ph type="sldImg"/>
          </p:nvPr>
        </p:nvSpPr>
        <p:spPr>
          <a:ln/>
        </p:spPr>
      </p:sp>
      <p:sp>
        <p:nvSpPr>
          <p:cNvPr id="103427" name="Zástupný symbol pro poznámky 2"/>
          <p:cNvSpPr>
            <a:spLocks noGrp="1"/>
          </p:cNvSpPr>
          <p:nvPr>
            <p:ph type="body" idx="1"/>
          </p:nvPr>
        </p:nvSpPr>
        <p:spPr>
          <a:noFill/>
          <a:ln/>
        </p:spPr>
        <p:txBody>
          <a:bodyPr/>
          <a:lstStyle/>
          <a:p>
            <a:pPr eaLnBrk="1" hangingPunct="1"/>
            <a:endParaRPr lang="cs-CZ">
              <a:latin typeface="Arial" pitchFamily="34" charset="0"/>
            </a:endParaRPr>
          </a:p>
        </p:txBody>
      </p:sp>
      <p:sp>
        <p:nvSpPr>
          <p:cNvPr id="103428" name="Zástupný symbol pro číslo snímku 3"/>
          <p:cNvSpPr>
            <a:spLocks noGrp="1"/>
          </p:cNvSpPr>
          <p:nvPr>
            <p:ph type="sldNum" sz="quarter" idx="5"/>
          </p:nvPr>
        </p:nvSpPr>
        <p:spPr>
          <a:noFill/>
        </p:spPr>
        <p:txBody>
          <a:bodyPr/>
          <a:lstStyle/>
          <a:p>
            <a:fld id="{28296C40-C8A6-42DA-814D-671662613993}" type="slidenum">
              <a:rPr lang="en-US" smtClean="0">
                <a:latin typeface="Arial" pitchFamily="34" charset="0"/>
              </a:rPr>
              <a:pPr/>
              <a:t>4</a:t>
            </a:fld>
            <a:endParaRPr 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7190AA7-609E-4133-A55F-B0B1666FBED5}" type="slidenum">
              <a:rPr lang="cs-CZ"/>
              <a:pPr/>
              <a:t>31</a:t>
            </a:fld>
            <a:endParaRPr lang="cs-CZ"/>
          </a:p>
        </p:txBody>
      </p:sp>
      <p:sp>
        <p:nvSpPr>
          <p:cNvPr id="34818" name="Zástupný symbol pro obrázek snímku 1"/>
          <p:cNvSpPr>
            <a:spLocks noGrp="1" noRot="1" noChangeAspect="1" noTextEdit="1"/>
          </p:cNvSpPr>
          <p:nvPr>
            <p:ph type="sldImg"/>
          </p:nvPr>
        </p:nvSpPr>
        <p:spPr>
          <a:ln/>
        </p:spPr>
      </p:sp>
      <p:sp>
        <p:nvSpPr>
          <p:cNvPr id="34819" name="Zástupný symbol pro poznámky 2"/>
          <p:cNvSpPr>
            <a:spLocks noGrp="1"/>
          </p:cNvSpPr>
          <p:nvPr>
            <p:ph type="body" idx="1"/>
          </p:nvPr>
        </p:nvSpPr>
        <p:spPr/>
        <p:txBody>
          <a:bodyPr lIns="95601" tIns="47801" rIns="95601" bIns="47801"/>
          <a:lstStyle/>
          <a:p>
            <a:endParaRPr lang="cs-CZ"/>
          </a:p>
        </p:txBody>
      </p:sp>
      <p:sp>
        <p:nvSpPr>
          <p:cNvPr id="34820"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41859643-5B14-4357-B0DE-81493182645C}" type="slidenum">
              <a:rPr lang="en-US" sz="1300"/>
              <a:pPr algn="r" defTabSz="955675"/>
              <a:t>31</a:t>
            </a:fld>
            <a:endParaRPr lang="en-US"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BDE2C94-CAAD-4E91-8EE8-81CA3EA47473}" type="slidenum">
              <a:rPr lang="cs-CZ"/>
              <a:pPr/>
              <a:t>32</a:t>
            </a:fld>
            <a:endParaRPr lang="cs-CZ"/>
          </a:p>
        </p:txBody>
      </p:sp>
      <p:sp>
        <p:nvSpPr>
          <p:cNvPr id="40962" name="Zástupný symbol pro obrázek snímku 1"/>
          <p:cNvSpPr>
            <a:spLocks noGrp="1" noRot="1" noChangeAspect="1" noTextEdit="1"/>
          </p:cNvSpPr>
          <p:nvPr>
            <p:ph type="sldImg"/>
          </p:nvPr>
        </p:nvSpPr>
        <p:spPr>
          <a:ln/>
        </p:spPr>
      </p:sp>
      <p:sp>
        <p:nvSpPr>
          <p:cNvPr id="40963" name="Zástupný symbol pro poznámky 2"/>
          <p:cNvSpPr>
            <a:spLocks noGrp="1"/>
          </p:cNvSpPr>
          <p:nvPr>
            <p:ph type="body" idx="1"/>
          </p:nvPr>
        </p:nvSpPr>
        <p:spPr/>
        <p:txBody>
          <a:bodyPr lIns="95601" tIns="47801" rIns="95601" bIns="47801"/>
          <a:lstStyle/>
          <a:p>
            <a:endParaRPr lang="cs-CZ"/>
          </a:p>
        </p:txBody>
      </p:sp>
      <p:sp>
        <p:nvSpPr>
          <p:cNvPr id="40964"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84053D87-DE2F-46E3-B493-30709CEC537D}" type="slidenum">
              <a:rPr lang="en-US" sz="1300"/>
              <a:pPr algn="r" defTabSz="955675"/>
              <a:t>32</a:t>
            </a:fld>
            <a:endParaRPr 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141CB9-9770-4C6A-9709-C515DC3F9E6C}" type="slidenum">
              <a:rPr lang="cs-CZ"/>
              <a:pPr/>
              <a:t>33</a:t>
            </a:fld>
            <a:endParaRPr lang="cs-CZ"/>
          </a:p>
        </p:txBody>
      </p:sp>
      <p:sp>
        <p:nvSpPr>
          <p:cNvPr id="43010" name="Zástupný symbol pro obrázek snímku 1"/>
          <p:cNvSpPr>
            <a:spLocks noGrp="1" noRot="1" noChangeAspect="1" noTextEdit="1"/>
          </p:cNvSpPr>
          <p:nvPr>
            <p:ph type="sldImg"/>
          </p:nvPr>
        </p:nvSpPr>
        <p:spPr>
          <a:ln/>
        </p:spPr>
      </p:sp>
      <p:sp>
        <p:nvSpPr>
          <p:cNvPr id="43011" name="Zástupný symbol pro poznámky 2"/>
          <p:cNvSpPr>
            <a:spLocks noGrp="1"/>
          </p:cNvSpPr>
          <p:nvPr>
            <p:ph type="body" idx="1"/>
          </p:nvPr>
        </p:nvSpPr>
        <p:spPr/>
        <p:txBody>
          <a:bodyPr lIns="95601" tIns="47801" rIns="95601" bIns="47801"/>
          <a:lstStyle/>
          <a:p>
            <a:endParaRPr lang="cs-CZ"/>
          </a:p>
        </p:txBody>
      </p:sp>
      <p:sp>
        <p:nvSpPr>
          <p:cNvPr id="43012"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7A6993B9-41ED-4659-9E8E-B5BD6CE6B6CF}" type="slidenum">
              <a:rPr lang="en-US" sz="1300"/>
              <a:pPr algn="r" defTabSz="955675"/>
              <a:t>33</a:t>
            </a:fld>
            <a:endParaRPr 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C3B56E9-38B4-4CA3-A2B6-A48B1E7BABDF}" type="slidenum">
              <a:rPr lang="cs-CZ"/>
              <a:pPr/>
              <a:t>39</a:t>
            </a:fld>
            <a:endParaRPr lang="cs-CZ"/>
          </a:p>
        </p:txBody>
      </p:sp>
      <p:sp>
        <p:nvSpPr>
          <p:cNvPr id="6758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5601" tIns="47801" rIns="95601" bIns="47801"/>
          <a:lstStyle/>
          <a:p>
            <a:pPr defTabSz="955675"/>
            <a:r>
              <a:rPr lang="en-US" sz="1300"/>
              <a:t>Managing Patient Safety</a:t>
            </a:r>
          </a:p>
          <a:p>
            <a:pPr defTabSz="955675"/>
            <a:r>
              <a:rPr lang="en-GB" sz="1300"/>
              <a:t>5. Changing the Culture</a:t>
            </a:r>
            <a:endParaRPr lang="en-US" sz="1300"/>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81736A59-732D-4575-BBDC-701BB04F1761}" type="slidenum">
              <a:rPr lang="en-US" sz="1300"/>
              <a:pPr algn="r" defTabSz="955675"/>
              <a:t>39</a:t>
            </a:fld>
            <a:endParaRPr lang="en-US" sz="130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xfrm>
            <a:off x="685800" y="4343400"/>
            <a:ext cx="5486400" cy="4116388"/>
          </a:xfrm>
        </p:spPr>
        <p:txBody>
          <a:bodyPr lIns="95601" tIns="47801" rIns="95601" bIns="47801"/>
          <a:lstStyle/>
          <a:p>
            <a:r>
              <a:rPr lang="en-GB" sz="1000"/>
              <a:t>The urge to blame individuals is enormously strong. It is driven by a variety of psychological, organisational and legal pressures.</a:t>
            </a:r>
          </a:p>
          <a:p>
            <a:pPr>
              <a:buFontTx/>
              <a:buChar char="•"/>
            </a:pPr>
            <a:r>
              <a:rPr lang="en-GB" sz="1000"/>
              <a:t> </a:t>
            </a:r>
            <a:r>
              <a:rPr lang="en-GB" sz="1000" i="1"/>
              <a:t>Attribution error</a:t>
            </a:r>
            <a:r>
              <a:rPr lang="en-GB" sz="1000"/>
              <a:t>: This is the universal tendency to see behaviour as being driven by the personality of the individual rather than by the surrounding circumstances. We over-emphasise these dispositional factors and under-appreciate the influence of the environment upon human action.</a:t>
            </a:r>
          </a:p>
          <a:p>
            <a:pPr>
              <a:buFontTx/>
              <a:buChar char="•"/>
            </a:pPr>
            <a:r>
              <a:rPr lang="en-GB" sz="1000"/>
              <a:t> </a:t>
            </a:r>
            <a:r>
              <a:rPr lang="en-GB" sz="1000" i="1"/>
              <a:t>Illusion of free will</a:t>
            </a:r>
            <a:r>
              <a:rPr lang="en-GB" sz="1000"/>
              <a:t>: We place great value on the belief that we are in control of our destinies. We can even become mentally ill if we feel deprived of this autonomy. Feeling ourselves to be capable of choice naturally leads us to assume that other people are the same. In short, they choose to make errors or cause bad outcomes.</a:t>
            </a:r>
          </a:p>
          <a:p>
            <a:pPr>
              <a:buFontTx/>
              <a:buChar char="•"/>
            </a:pPr>
            <a:r>
              <a:rPr lang="en-GB" sz="1000"/>
              <a:t> </a:t>
            </a:r>
            <a:r>
              <a:rPr lang="en-GB" sz="1000" i="1"/>
              <a:t>Just world hypothesis</a:t>
            </a:r>
            <a:r>
              <a:rPr lang="en-GB" sz="1000"/>
              <a:t>: This the belief shared by most children and many adults that bad things only happen to bad people, and conversely. In HC adverse events, frontline professionals are seen as bad by virtue of the unhappy outcome.</a:t>
            </a:r>
          </a:p>
          <a:p>
            <a:pPr>
              <a:buFontTx/>
              <a:buChar char="•"/>
            </a:pPr>
            <a:r>
              <a:rPr lang="en-GB" sz="1000"/>
              <a:t> </a:t>
            </a:r>
            <a:r>
              <a:rPr lang="en-GB" sz="1000" i="1"/>
              <a:t>Hindsight bias</a:t>
            </a:r>
            <a:r>
              <a:rPr lang="en-GB" sz="1000"/>
              <a:t>: This is the ‘knew-it-all-along’ effect—the universal tendency to see past events as more foreseeable than they actually were to those immediately involved. Our knowledge of the outcome unconsciously colours our judgements and perceptions of their actions. To us, with 20-20 hindsight, the warnings signs were obvious. But warnings are only effective for those on the spot if they know what kind of a disaster they are going to have.</a:t>
            </a:r>
          </a:p>
          <a:p>
            <a:pPr>
              <a:buFontTx/>
              <a:buChar char="•"/>
            </a:pPr>
            <a:r>
              <a:rPr lang="en-GB" sz="1000" i="1"/>
              <a:t>Managerial convenience:</a:t>
            </a:r>
            <a:r>
              <a:rPr lang="en-GB" sz="1000"/>
              <a:t> By blaming specific individuals for a bad outcome diminishes the organisation’s responsibility</a:t>
            </a:r>
          </a:p>
          <a:p>
            <a:pPr>
              <a:buFontTx/>
              <a:buChar char="•"/>
            </a:pPr>
            <a:r>
              <a:rPr lang="en-GB" sz="1000" i="1"/>
              <a:t> Legal convenience: </a:t>
            </a:r>
            <a:r>
              <a:rPr lang="en-GB" sz="1000"/>
              <a:t>It is much easier to prosecute individuals than organisations.</a:t>
            </a:r>
            <a:endParaRPr lang="en-US" sz="1000" i="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FA20FC1C-E70C-4E65-BDCC-5FDA20FA1B78}" type="slidenum">
              <a:rPr lang="cs-CZ"/>
              <a:pPr/>
              <a:t>40</a:t>
            </a:fld>
            <a:endParaRPr lang="cs-CZ"/>
          </a:p>
        </p:txBody>
      </p:sp>
      <p:sp>
        <p:nvSpPr>
          <p:cNvPr id="6963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5601" tIns="47801" rIns="95601" bIns="47801"/>
          <a:lstStyle/>
          <a:p>
            <a:pPr defTabSz="955675"/>
            <a:r>
              <a:rPr lang="en-US" sz="1300"/>
              <a:t>Managing Patient Safety</a:t>
            </a:r>
          </a:p>
          <a:p>
            <a:pPr defTabSz="955675"/>
            <a:r>
              <a:rPr lang="en-GB" sz="1300"/>
              <a:t>5. Changing the Culture</a:t>
            </a:r>
            <a:endParaRPr lang="en-US" sz="1300"/>
          </a:p>
        </p:txBody>
      </p:sp>
      <p:sp>
        <p:nvSpPr>
          <p:cNvPr id="69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BB9AB69C-BA0C-4B4F-BC9B-2D86CE5DA97B}" type="slidenum">
              <a:rPr lang="en-US" sz="1300"/>
              <a:pPr algn="r" defTabSz="955675"/>
              <a:t>40</a:t>
            </a:fld>
            <a:endParaRPr lang="en-US" sz="13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p:txBody>
          <a:bodyPr lIns="95601" tIns="47801" rIns="95601" bIns="47801"/>
          <a:lstStyle/>
          <a:p>
            <a:r>
              <a:rPr lang="en-GB"/>
              <a:t>By heaping blame upon the individual(s) at the sharp end, organisational managers isolate the error-makers from the context in which the error occurred. In so doing, they fail to identify and remedy the error-provoking factors in the workplace (the system’s ‘resident pathogens’). Even more seriously, it prevents the identification and removal of recurrent error traps—situations that keep on producing the same kind of error, regardless of who was directly involved. In short, management has its eye on the wrong ball.</a:t>
            </a:r>
          </a:p>
          <a:p>
            <a:r>
              <a:rPr lang="en-GB"/>
              <a:t>Equally significant is the fact that a blame culture and a reporting culture cannot co-exist. People at the sharp end do not trust management not to punish them for the errors and near misses that they report. So they say nothing and nothing is learned by the organisation.</a:t>
            </a:r>
          </a:p>
          <a:p>
            <a:r>
              <a:rPr lang="en-GB"/>
              <a:t>Blame may be emotionally satisfying for the blamers but it has little or no remedial benefit. Indeed, it is likely to be counter-productive to safety, leading to a culture of cover up and secrecy.</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8CFDA0-BF56-4538-80F2-7C2D08AFF912}" type="slidenum">
              <a:rPr lang="cs-CZ"/>
              <a:pPr/>
              <a:t>52</a:t>
            </a:fld>
            <a:endParaRPr lang="cs-CZ"/>
          </a:p>
        </p:txBody>
      </p:sp>
      <p:sp>
        <p:nvSpPr>
          <p:cNvPr id="84994" name="Zástupný symbol pro obrázek snímku 1"/>
          <p:cNvSpPr>
            <a:spLocks noGrp="1" noRot="1" noChangeAspect="1" noTextEdit="1"/>
          </p:cNvSpPr>
          <p:nvPr>
            <p:ph type="sldImg"/>
          </p:nvPr>
        </p:nvSpPr>
        <p:spPr>
          <a:ln/>
        </p:spPr>
      </p:sp>
      <p:sp>
        <p:nvSpPr>
          <p:cNvPr id="84995" name="Zástupný symbol pro poznámky 2"/>
          <p:cNvSpPr>
            <a:spLocks noGrp="1"/>
          </p:cNvSpPr>
          <p:nvPr>
            <p:ph type="body" idx="1"/>
          </p:nvPr>
        </p:nvSpPr>
        <p:spPr/>
        <p:txBody>
          <a:bodyPr lIns="95601" tIns="47801" rIns="95601" bIns="47801"/>
          <a:lstStyle/>
          <a:p>
            <a:endParaRPr lang="cs-CZ"/>
          </a:p>
        </p:txBody>
      </p:sp>
      <p:sp>
        <p:nvSpPr>
          <p:cNvPr id="8499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A004A326-63A5-44F6-9EBB-8EA0424CAEE2}" type="slidenum">
              <a:rPr lang="en-US" sz="1300"/>
              <a:pPr algn="r" defTabSz="955675"/>
              <a:t>52</a:t>
            </a:fld>
            <a:endParaRPr 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249794F-68A2-4BEF-9FA5-CEA01CDEDC3E}" type="slidenum">
              <a:rPr lang="cs-CZ"/>
              <a:pPr/>
              <a:t>54</a:t>
            </a:fld>
            <a:endParaRPr lang="cs-CZ"/>
          </a:p>
        </p:txBody>
      </p:sp>
      <p:sp>
        <p:nvSpPr>
          <p:cNvPr id="91138" name="Zástupný symbol pro obrázek snímku 1"/>
          <p:cNvSpPr>
            <a:spLocks noGrp="1" noRot="1" noChangeAspect="1" noTextEdit="1"/>
          </p:cNvSpPr>
          <p:nvPr>
            <p:ph type="sldImg"/>
          </p:nvPr>
        </p:nvSpPr>
        <p:spPr>
          <a:ln/>
        </p:spPr>
      </p:sp>
      <p:sp>
        <p:nvSpPr>
          <p:cNvPr id="91139" name="Zástupný symbol pro poznámky 2"/>
          <p:cNvSpPr>
            <a:spLocks noGrp="1"/>
          </p:cNvSpPr>
          <p:nvPr>
            <p:ph type="body" idx="1"/>
          </p:nvPr>
        </p:nvSpPr>
        <p:spPr/>
        <p:txBody>
          <a:bodyPr lIns="95601" tIns="47801" rIns="95601" bIns="47801"/>
          <a:lstStyle/>
          <a:p>
            <a:endParaRPr lang="cs-CZ"/>
          </a:p>
        </p:txBody>
      </p:sp>
      <p:sp>
        <p:nvSpPr>
          <p:cNvPr id="91140"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0DC9E3EC-CE55-41EB-8D22-C7F143665462}" type="slidenum">
              <a:rPr lang="cs-CZ" sz="1300"/>
              <a:pPr algn="r" defTabSz="955675"/>
              <a:t>54</a:t>
            </a:fld>
            <a:endParaRPr lang="cs-CZ"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2528807B-85C8-4C4A-8209-FE05BD0B8251}" type="slidenum">
              <a:rPr lang="cs-CZ" smtClean="0"/>
              <a:pPr/>
              <a:t>6</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F1E6606-B601-4DD6-BB74-7AE097E81D94}" type="slidenum">
              <a:rPr lang="cs-CZ"/>
              <a:pPr/>
              <a:t>7</a:t>
            </a:fld>
            <a:endParaRPr lang="cs-CZ"/>
          </a:p>
        </p:txBody>
      </p:sp>
      <p:sp>
        <p:nvSpPr>
          <p:cNvPr id="8194" name="Zástupný symbol pro obrázek snímku 1"/>
          <p:cNvSpPr>
            <a:spLocks noGrp="1" noRot="1" noChangeAspect="1" noTextEdit="1"/>
          </p:cNvSpPr>
          <p:nvPr>
            <p:ph type="sldImg"/>
          </p:nvPr>
        </p:nvSpPr>
        <p:spPr>
          <a:ln/>
        </p:spPr>
      </p:sp>
      <p:sp>
        <p:nvSpPr>
          <p:cNvPr id="8195" name="Zástupný symbol pro poznámky 2"/>
          <p:cNvSpPr>
            <a:spLocks noGrp="1"/>
          </p:cNvSpPr>
          <p:nvPr>
            <p:ph type="body" idx="1"/>
          </p:nvPr>
        </p:nvSpPr>
        <p:spPr/>
        <p:txBody>
          <a:bodyPr lIns="95601" tIns="47801" rIns="95601" bIns="47801"/>
          <a:lstStyle/>
          <a:p>
            <a:endParaRPr lang="cs-CZ"/>
          </a:p>
        </p:txBody>
      </p:sp>
      <p:sp>
        <p:nvSpPr>
          <p:cNvPr id="819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C4FB45C5-695E-49C7-9139-6689BC705A4C}" type="slidenum">
              <a:rPr lang="en-US" sz="1300"/>
              <a:pPr algn="r" defTabSz="955675"/>
              <a:t>7</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CA3761F-354C-4B7B-BFF6-294C3D83C62F}" type="slidenum">
              <a:rPr lang="cs-CZ"/>
              <a:pPr/>
              <a:t>8</a:t>
            </a:fld>
            <a:endParaRPr lang="cs-CZ"/>
          </a:p>
        </p:txBody>
      </p:sp>
      <p:sp>
        <p:nvSpPr>
          <p:cNvPr id="10242" name="Zástupný symbol pro obrázek snímku 1"/>
          <p:cNvSpPr>
            <a:spLocks noGrp="1" noRot="1" noChangeAspect="1" noTextEdit="1"/>
          </p:cNvSpPr>
          <p:nvPr>
            <p:ph type="sldImg"/>
          </p:nvPr>
        </p:nvSpPr>
        <p:spPr>
          <a:ln/>
        </p:spPr>
      </p:sp>
      <p:sp>
        <p:nvSpPr>
          <p:cNvPr id="10243" name="Zástupný symbol pro poznámky 2"/>
          <p:cNvSpPr>
            <a:spLocks noGrp="1"/>
          </p:cNvSpPr>
          <p:nvPr>
            <p:ph type="body" idx="1"/>
          </p:nvPr>
        </p:nvSpPr>
        <p:spPr/>
        <p:txBody>
          <a:bodyPr lIns="95601" tIns="47801" rIns="95601" bIns="47801"/>
          <a:lstStyle/>
          <a:p>
            <a:endParaRPr lang="cs-CZ"/>
          </a:p>
        </p:txBody>
      </p:sp>
      <p:sp>
        <p:nvSpPr>
          <p:cNvPr id="10244"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EA4988D1-8914-4C72-AAF6-139F9A3A2108}" type="slidenum">
              <a:rPr lang="en-US" sz="1300"/>
              <a:pPr algn="r" defTabSz="955675"/>
              <a:t>8</a:t>
            </a:fld>
            <a:endParaRPr 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A12B1C6-8A90-449A-9659-E3F4E9130F9E}" type="slidenum">
              <a:rPr lang="cs-CZ"/>
              <a:pPr/>
              <a:t>9</a:t>
            </a:fld>
            <a:endParaRPr lang="cs-CZ"/>
          </a:p>
        </p:txBody>
      </p:sp>
      <p:sp>
        <p:nvSpPr>
          <p:cNvPr id="12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3E494A28-58B5-4A2F-8272-CC9226F33B2D}" type="slidenum">
              <a:rPr lang="en-US" sz="1300"/>
              <a:pPr algn="r" defTabSz="955675"/>
              <a:t>9</a:t>
            </a:fld>
            <a:endParaRPr lang="en-US" sz="13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p:txBody>
          <a:bodyPr lIns="95601" tIns="47801" rIns="95601" bIns="47801"/>
          <a:lstStyle/>
          <a:p>
            <a:r>
              <a:rPr lang="en-GB"/>
              <a:t>These numbers give you a clear idea of the very large extent to which human errors are implicated in adverse events in a wide range of industries. Thirty years ago, the percentages would have been much smaller—not because people have become more fallible, but because there have been enormous technical improvements in the reliability of equipment. Human error now represents the main residual category of system failure. Again, this is due to technological changes such as centralisation and automation. Fewer people control more complex systems. Not only that, they also design, build, maintain and manage them. It is thus inevitable that people and organisations should now feature so largely in tables like the one above.</a:t>
            </a:r>
          </a:p>
          <a:p>
            <a:r>
              <a:rPr lang="en-GB"/>
              <a:t>As elsewhere, human performance problems pose the largest single risk to patient safety. They are often referred to as ‘medical errors’, but the only thing specifically medical about them is the HC context in which they occur. In all other respects, errors take the same basic forms in all fields of human activity. This is important to appreciate, since we can learn a great deal about how to manage error from these other domains.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E60AC4A-6C02-471B-8798-0E306BDF8F34}" type="slidenum">
              <a:rPr lang="cs-CZ"/>
              <a:pPr/>
              <a:t>10</a:t>
            </a:fld>
            <a:endParaRPr lang="cs-CZ"/>
          </a:p>
        </p:txBody>
      </p:sp>
      <p:sp>
        <p:nvSpPr>
          <p:cNvPr id="143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90463283-A9E5-4B2B-B6BC-A11D1643B672}" type="slidenum">
              <a:rPr lang="en-US" sz="1300"/>
              <a:pPr algn="r" defTabSz="955675"/>
              <a:t>10</a:t>
            </a:fld>
            <a:endParaRPr 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p:txBody>
          <a:bodyPr lIns="95601" tIns="47801" rIns="95601" bIns="47801"/>
          <a:lstStyle/>
          <a:p>
            <a:r>
              <a:rPr lang="en-GB"/>
              <a:t>This slide shows that around one in ten of those admitted to an acute care hospital suffer an adverse event. These AEs vary in severity from minor injury to death. In the most recent (Canadian) study, for example, found that 64.4% of the AEs resulted in no physical impairment or disability, or in minimal to moderate impairment with recovery in 6 months. However, 5.2% of the AEs resulted in permanent disability and 15.9% of AEs resulted in death. It was estimated that death would be associated with an AE in roughly 2% of patients with similar hospitalizations in Canada.</a:t>
            </a:r>
          </a:p>
          <a:p>
            <a:r>
              <a:rPr lang="en-GB"/>
              <a:t>Just think for a moment what these numbers mean. One in ten people receiving treatment in acute care hospitals is harmed; two in a hundred are killed by medical error. These are staggering proportions.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115752F-9602-4D57-92BF-82311E33F0D1}" type="slidenum">
              <a:rPr lang="cs-CZ"/>
              <a:pPr/>
              <a:t>11</a:t>
            </a:fld>
            <a:endParaRPr lang="cs-CZ"/>
          </a:p>
        </p:txBody>
      </p:sp>
      <p:sp>
        <p:nvSpPr>
          <p:cNvPr id="16386" name="Zástupný symbol pro obrázek snímku 1"/>
          <p:cNvSpPr>
            <a:spLocks noGrp="1" noRot="1" noChangeAspect="1" noTextEdit="1"/>
          </p:cNvSpPr>
          <p:nvPr>
            <p:ph type="sldImg"/>
          </p:nvPr>
        </p:nvSpPr>
        <p:spPr>
          <a:ln/>
        </p:spPr>
      </p:sp>
      <p:sp>
        <p:nvSpPr>
          <p:cNvPr id="16387" name="Zástupný symbol pro poznámky 2"/>
          <p:cNvSpPr>
            <a:spLocks noGrp="1"/>
          </p:cNvSpPr>
          <p:nvPr>
            <p:ph type="body" idx="1"/>
          </p:nvPr>
        </p:nvSpPr>
        <p:spPr/>
        <p:txBody>
          <a:bodyPr lIns="95601" tIns="47801" rIns="95601" bIns="47801"/>
          <a:lstStyle/>
          <a:p>
            <a:endParaRPr lang="cs-CZ"/>
          </a:p>
        </p:txBody>
      </p:sp>
      <p:sp>
        <p:nvSpPr>
          <p:cNvPr id="16388"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D3FBBED7-14E1-4DD7-9FD5-0534C5B6798D}" type="slidenum">
              <a:rPr lang="en-US" sz="1300"/>
              <a:pPr algn="r" defTabSz="955675"/>
              <a:t>11</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26C782-A690-4279-8A28-0733CD8BCA94}" type="slidenum">
              <a:rPr lang="cs-CZ"/>
              <a:pPr/>
              <a:t>12</a:t>
            </a:fld>
            <a:endParaRPr lang="cs-CZ"/>
          </a:p>
        </p:txBody>
      </p:sp>
      <p:sp>
        <p:nvSpPr>
          <p:cNvPr id="18434" name="Zástupný symbol pro obrázek snímku 1"/>
          <p:cNvSpPr>
            <a:spLocks noGrp="1" noRot="1" noChangeAspect="1" noTextEdit="1"/>
          </p:cNvSpPr>
          <p:nvPr>
            <p:ph type="sldImg"/>
          </p:nvPr>
        </p:nvSpPr>
        <p:spPr>
          <a:ln/>
        </p:spPr>
      </p:sp>
      <p:sp>
        <p:nvSpPr>
          <p:cNvPr id="18435" name="Zástupný symbol pro poznámky 2"/>
          <p:cNvSpPr>
            <a:spLocks noGrp="1"/>
          </p:cNvSpPr>
          <p:nvPr>
            <p:ph type="body" idx="1"/>
          </p:nvPr>
        </p:nvSpPr>
        <p:spPr/>
        <p:txBody>
          <a:bodyPr lIns="95601" tIns="47801" rIns="95601" bIns="47801"/>
          <a:lstStyle/>
          <a:p>
            <a:endParaRPr lang="cs-CZ"/>
          </a:p>
        </p:txBody>
      </p:sp>
      <p:sp>
        <p:nvSpPr>
          <p:cNvPr id="1843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lIns="95601" tIns="47801" rIns="95601" bIns="47801" anchor="b"/>
          <a:lstStyle/>
          <a:p>
            <a:pPr algn="r" defTabSz="955675"/>
            <a:fld id="{63F3269B-F01D-4523-861C-5F3EA65D79CD}" type="slidenum">
              <a:rPr lang="en-US" sz="1300"/>
              <a:pPr algn="r" defTabSz="955675"/>
              <a:t>12</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74986460-5AC1-49B2-955A-6FDF29C37801}"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140C6CBB-14E8-4841-BAFA-6D23EF7479D8}"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53063676-2D51-4457-817B-1701BFBDEF7A}"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00E63E3D-8F19-4A99-ADF4-9868D7125298}"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31D66900-69D5-498E-A6A1-89EFEFB10CA6}"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63E30994-72D0-4FF1-BD65-6FB946A4A6D5}"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4316A8CA-D993-45F1-A53E-F91BDF5000B3}"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17FF0015-8A20-4EF4-BA49-8A9BC3A82984}"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1D505D35-52BE-492E-9B5D-4A99897F41E0}"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E14912E6-7DDA-41B9-8FAC-70384F5BF058}"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B957FAA4-8F43-446F-8BEC-C0441377F990}"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1D66929-B68E-4E8E-B147-BD04E06ADCDD}"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660400"/>
            <a:ext cx="7772400" cy="1470025"/>
          </a:xfrm>
        </p:spPr>
        <p:txBody>
          <a:bodyPr/>
          <a:lstStyle/>
          <a:p>
            <a:r>
              <a:rPr lang="cs-CZ" dirty="0"/>
              <a:t>Bezpečí péče i zdravotníků</a:t>
            </a:r>
            <a:br>
              <a:rPr lang="cs-CZ" dirty="0"/>
            </a:br>
            <a:r>
              <a:rPr lang="cs-CZ" dirty="0"/>
              <a:t>v kasuistikách</a:t>
            </a:r>
          </a:p>
        </p:txBody>
      </p:sp>
      <p:sp>
        <p:nvSpPr>
          <p:cNvPr id="3" name="Podnadpis 2"/>
          <p:cNvSpPr>
            <a:spLocks noGrp="1"/>
          </p:cNvSpPr>
          <p:nvPr>
            <p:ph type="subTitle" idx="1"/>
          </p:nvPr>
        </p:nvSpPr>
        <p:spPr/>
        <p:txBody>
          <a:bodyPr/>
          <a:lstStyle/>
          <a:p>
            <a:endParaRPr lang="cs-CZ" dirty="0"/>
          </a:p>
        </p:txBody>
      </p:sp>
      <p:pic>
        <p:nvPicPr>
          <p:cNvPr id="4" name="Zástupný symbol pro obsah 4" descr="Scan10006.JPG"/>
          <p:cNvPicPr>
            <a:picLocks noGrp="1" noChangeAspect="1"/>
          </p:cNvPicPr>
          <p:nvPr>
            <p:ph sz="half" idx="4294967295"/>
          </p:nvPr>
        </p:nvPicPr>
        <p:blipFill>
          <a:blip r:embed="rId2" cstate="print"/>
          <a:stretch>
            <a:fillRect/>
          </a:stretch>
        </p:blipFill>
        <p:spPr>
          <a:xfrm>
            <a:off x="2627784" y="2564904"/>
            <a:ext cx="4499992" cy="3672408"/>
          </a:xfrm>
          <a:prstGeom prst="rect">
            <a:avLst/>
          </a:prstGeom>
        </p:spPr>
      </p:pic>
    </p:spTree>
    <p:extLst>
      <p:ext uri="{BB962C8B-B14F-4D97-AF65-F5344CB8AC3E}">
        <p14:creationId xmlns:p14="http://schemas.microsoft.com/office/powerpoint/2010/main" val="238131236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85800" y="304800"/>
            <a:ext cx="7772400" cy="1143000"/>
          </a:xfrm>
        </p:spPr>
        <p:txBody>
          <a:bodyPr/>
          <a:lstStyle/>
          <a:p>
            <a:r>
              <a:rPr lang="cs-CZ"/>
              <a:t>Nové studie pochybení ve zdravotnictví</a:t>
            </a:r>
            <a:endParaRPr lang="en-GB"/>
          </a:p>
        </p:txBody>
      </p:sp>
      <p:sp>
        <p:nvSpPr>
          <p:cNvPr id="13315" name="Rectangle 3"/>
          <p:cNvSpPr>
            <a:spLocks noGrp="1" noChangeArrowheads="1"/>
          </p:cNvSpPr>
          <p:nvPr>
            <p:ph idx="4294967295"/>
          </p:nvPr>
        </p:nvSpPr>
        <p:spPr>
          <a:xfrm>
            <a:off x="1765300" y="1990725"/>
            <a:ext cx="5646738" cy="3101975"/>
          </a:xfrm>
        </p:spPr>
        <p:txBody>
          <a:bodyPr/>
          <a:lstStyle/>
          <a:p>
            <a:r>
              <a:rPr lang="cs-CZ" sz="2800" dirty="0"/>
              <a:t>V. Británie</a:t>
            </a:r>
            <a:r>
              <a:rPr lang="en-GB" sz="2800" dirty="0"/>
              <a:t>: 11%</a:t>
            </a:r>
            <a:r>
              <a:rPr lang="cs-CZ" sz="2800" dirty="0"/>
              <a:t> hospitalizací</a:t>
            </a:r>
            <a:endParaRPr lang="en-GB" sz="2800" dirty="0"/>
          </a:p>
          <a:p>
            <a:r>
              <a:rPr lang="en-GB" sz="2800" dirty="0"/>
              <a:t>N</a:t>
            </a:r>
            <a:r>
              <a:rPr lang="cs-CZ" sz="2800" dirty="0" err="1"/>
              <a:t>ový</a:t>
            </a:r>
            <a:r>
              <a:rPr lang="cs-CZ" sz="2800" dirty="0"/>
              <a:t> Zéland</a:t>
            </a:r>
            <a:r>
              <a:rPr lang="en-GB" sz="2800" dirty="0"/>
              <a:t>: 10%</a:t>
            </a:r>
            <a:r>
              <a:rPr lang="cs-CZ" sz="2800" dirty="0"/>
              <a:t> hospitalizací</a:t>
            </a:r>
            <a:endParaRPr lang="en-GB" sz="2800" dirty="0"/>
          </a:p>
          <a:p>
            <a:r>
              <a:rPr lang="en-GB" sz="2800" dirty="0"/>
              <a:t>D</a:t>
            </a:r>
            <a:r>
              <a:rPr lang="cs-CZ" sz="2800" dirty="0" err="1"/>
              <a:t>ánsko</a:t>
            </a:r>
            <a:r>
              <a:rPr lang="en-GB" sz="2800" dirty="0"/>
              <a:t>: 9%</a:t>
            </a:r>
            <a:r>
              <a:rPr lang="cs-CZ" sz="2800" dirty="0"/>
              <a:t> hospitalizací</a:t>
            </a:r>
            <a:endParaRPr lang="en-GB" sz="2800" dirty="0"/>
          </a:p>
          <a:p>
            <a:r>
              <a:rPr lang="en-GB" sz="2800" dirty="0"/>
              <a:t>Aus</a:t>
            </a:r>
            <a:r>
              <a:rPr lang="cs-CZ" sz="2800" dirty="0" err="1"/>
              <a:t>trálie</a:t>
            </a:r>
            <a:r>
              <a:rPr lang="en-GB" sz="2800" dirty="0"/>
              <a:t> : 11%</a:t>
            </a:r>
            <a:r>
              <a:rPr lang="cs-CZ" sz="2800" dirty="0"/>
              <a:t> hospitalizací</a:t>
            </a:r>
            <a:endParaRPr lang="en-GB" sz="2800" dirty="0"/>
          </a:p>
          <a:p>
            <a:r>
              <a:rPr lang="cs-CZ" sz="2800" dirty="0"/>
              <a:t>K</a:t>
            </a:r>
            <a:r>
              <a:rPr lang="en-GB" sz="2800" dirty="0" err="1"/>
              <a:t>anada</a:t>
            </a:r>
            <a:r>
              <a:rPr lang="en-GB" sz="2800" dirty="0"/>
              <a:t>: 8%</a:t>
            </a:r>
            <a:r>
              <a:rPr lang="cs-CZ" sz="2800" dirty="0"/>
              <a:t> resp.</a:t>
            </a:r>
            <a:r>
              <a:rPr lang="en-GB" sz="2800" dirty="0"/>
              <a:t> 11% </a:t>
            </a:r>
            <a:r>
              <a:rPr lang="cs-CZ" sz="2800" dirty="0"/>
              <a:t>hospitalizací </a:t>
            </a:r>
            <a:endParaRPr lang="en-GB" sz="2800" dirty="0"/>
          </a:p>
          <a:p>
            <a:pPr>
              <a:buFont typeface="Wingdings" pitchFamily="2" charset="2"/>
              <a:buNone/>
            </a:pPr>
            <a:endParaRPr lang="en-GB" dirty="0"/>
          </a:p>
        </p:txBody>
      </p:sp>
      <p:sp>
        <p:nvSpPr>
          <p:cNvPr id="13316"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456F240-22AA-4CE6-9F88-5763FF8A7888}" type="slidenum">
              <a:rPr lang="cs-CZ" sz="1400">
                <a:solidFill>
                  <a:srgbClr val="BDCF00"/>
                </a:solidFill>
                <a:latin typeface="Trebuchet MS" pitchFamily="34" charset="0"/>
              </a:rPr>
              <a:pPr algn="r"/>
              <a:t>10</a:t>
            </a:fld>
            <a:endParaRPr lang="cs-CZ" sz="1400">
              <a:solidFill>
                <a:srgbClr val="BDCF00"/>
              </a:solidFill>
              <a:latin typeface="Trebuchet MS" pitchFamily="34" charset="0"/>
            </a:endParaRPr>
          </a:p>
        </p:txBody>
      </p:sp>
      <p:sp>
        <p:nvSpPr>
          <p:cNvPr id="13317" name="Text Box 4"/>
          <p:cNvSpPr txBox="1">
            <a:spLocks noChangeArrowheads="1"/>
          </p:cNvSpPr>
          <p:nvPr/>
        </p:nvSpPr>
        <p:spPr bwMode="auto">
          <a:xfrm>
            <a:off x="184150" y="5303838"/>
            <a:ext cx="8675688" cy="1384300"/>
          </a:xfrm>
          <a:prstGeom prst="rect">
            <a:avLst/>
          </a:prstGeom>
          <a:noFill/>
          <a:ln w="9525">
            <a:noFill/>
            <a:miter lim="800000"/>
            <a:headEnd/>
            <a:tailEnd/>
          </a:ln>
        </p:spPr>
        <p:txBody>
          <a:bodyPr wrap="none">
            <a:spAutoFit/>
          </a:bodyPr>
          <a:lstStyle/>
          <a:p>
            <a:pPr algn="ctr"/>
            <a:r>
              <a:rPr lang="cs-CZ" sz="2800" b="1" i="1" dirty="0">
                <a:solidFill>
                  <a:srgbClr val="FF0000"/>
                </a:solidFill>
                <a:cs typeface="Arial" pitchFamily="34" charset="0"/>
              </a:rPr>
              <a:t>Přibližně každý desátý hospitalizovaný pacient je </a:t>
            </a:r>
          </a:p>
          <a:p>
            <a:pPr algn="ctr"/>
            <a:r>
              <a:rPr lang="cs-CZ" sz="2800" b="1" i="1" dirty="0">
                <a:solidFill>
                  <a:srgbClr val="FF0000"/>
                </a:solidFill>
                <a:cs typeface="Arial" pitchFamily="34" charset="0"/>
              </a:rPr>
              <a:t>poškozen pobytem v nemocnici.</a:t>
            </a:r>
            <a:endParaRPr lang="en-GB" sz="2800" b="1" i="1" dirty="0">
              <a:solidFill>
                <a:srgbClr val="FF0000"/>
              </a:solidFill>
              <a:cs typeface="Arial" pitchFamily="34" charset="0"/>
            </a:endParaRPr>
          </a:p>
          <a:p>
            <a:pPr algn="ctr"/>
            <a:endParaRPr lang="en-GB" sz="2800" b="1" i="1" dirty="0">
              <a:solidFill>
                <a:srgbClr val="FFFF00"/>
              </a:solidFill>
              <a:cs typeface="Arial" pitchFamily="34" charset="0"/>
            </a:endParaRPr>
          </a:p>
        </p:txBody>
      </p:sp>
      <p:sp>
        <p:nvSpPr>
          <p:cNvPr id="13318" name="Text Box 5"/>
          <p:cNvSpPr txBox="1">
            <a:spLocks noChangeArrowheads="1"/>
          </p:cNvSpPr>
          <p:nvPr/>
        </p:nvSpPr>
        <p:spPr bwMode="auto">
          <a:xfrm>
            <a:off x="7235825" y="6453188"/>
            <a:ext cx="1581150" cy="366712"/>
          </a:xfrm>
          <a:prstGeom prst="rect">
            <a:avLst/>
          </a:prstGeom>
          <a:noFill/>
          <a:ln w="9525">
            <a:noFill/>
            <a:miter lim="800000"/>
            <a:headEnd/>
            <a:tailEnd/>
          </a:ln>
        </p:spPr>
        <p:txBody>
          <a:bodyPr wrap="none">
            <a:spAutoFit/>
          </a:bodyPr>
          <a:lstStyle/>
          <a:p>
            <a:r>
              <a:rPr lang="en-GB" i="1">
                <a:solidFill>
                  <a:schemeClr val="bg1"/>
                </a:solidFill>
                <a:cs typeface="Arial" pitchFamily="34" charset="0"/>
              </a:rPr>
              <a:t>Error problem</a:t>
            </a:r>
            <a:endParaRPr lang="en-US" i="1">
              <a:solidFill>
                <a:schemeClr val="bg1"/>
              </a:solidFill>
              <a:cs typeface="Arial"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cs-CZ"/>
              <a:t>Pravda a mýty o riziku</a:t>
            </a:r>
          </a:p>
        </p:txBody>
      </p:sp>
      <p:sp>
        <p:nvSpPr>
          <p:cNvPr id="15363" name="Rectangle 3"/>
          <p:cNvSpPr>
            <a:spLocks noGrp="1" noChangeArrowheads="1"/>
          </p:cNvSpPr>
          <p:nvPr>
            <p:ph idx="4294967295"/>
          </p:nvPr>
        </p:nvSpPr>
        <p:spPr/>
        <p:txBody>
          <a:bodyPr/>
          <a:lstStyle/>
          <a:p>
            <a:r>
              <a:rPr lang="cs-CZ"/>
              <a:t>Zdravotníci nechybují</a:t>
            </a:r>
          </a:p>
          <a:p>
            <a:r>
              <a:rPr lang="cs-CZ"/>
              <a:t>Neštěstí způsobují chyby jednotlivců</a:t>
            </a:r>
          </a:p>
          <a:p>
            <a:r>
              <a:rPr lang="cs-CZ"/>
              <a:t>Lidé, kteří chybují jsou špatní</a:t>
            </a:r>
          </a:p>
          <a:p>
            <a:r>
              <a:rPr lang="cs-CZ"/>
              <a:t>Obvinění a potrestání dostatečně motivují pracovníky k větší pečlivosti a zabraňují chybám do budoucna	</a:t>
            </a:r>
          </a:p>
        </p:txBody>
      </p:sp>
      <p:sp>
        <p:nvSpPr>
          <p:cNvPr id="15364"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5D45177-082E-421B-9B03-BBD2A2E21768}" type="slidenum">
              <a:rPr lang="cs-CZ" sz="1400">
                <a:solidFill>
                  <a:srgbClr val="BDCF00"/>
                </a:solidFill>
                <a:latin typeface="Trebuchet MS" pitchFamily="34" charset="0"/>
              </a:rPr>
              <a:pPr algn="r"/>
              <a:t>11</a:t>
            </a:fld>
            <a:endParaRPr lang="cs-CZ" sz="1400">
              <a:solidFill>
                <a:srgbClr val="BDCF00"/>
              </a:solidFill>
              <a:latin typeface="Trebuchet MS"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3301CA5-5319-4781-8529-86E0A7506EBB}" type="slidenum">
              <a:rPr lang="cs-CZ" sz="1400">
                <a:solidFill>
                  <a:srgbClr val="BDCF00"/>
                </a:solidFill>
                <a:latin typeface="Trebuchet MS" pitchFamily="34" charset="0"/>
              </a:rPr>
              <a:pPr algn="r"/>
              <a:t>12</a:t>
            </a:fld>
            <a:endParaRPr lang="cs-CZ" sz="1400">
              <a:solidFill>
                <a:srgbClr val="BDCF00"/>
              </a:solidFill>
              <a:latin typeface="Trebuchet MS" pitchFamily="34" charset="0"/>
            </a:endParaRPr>
          </a:p>
        </p:txBody>
      </p:sp>
      <p:pic>
        <p:nvPicPr>
          <p:cNvPr id="17411" name="Picture 2" descr="INITIALS-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cs-CZ"/>
              <a:t>Pravda a mýty o riziku</a:t>
            </a:r>
          </a:p>
        </p:txBody>
      </p:sp>
      <p:sp>
        <p:nvSpPr>
          <p:cNvPr id="19459" name="Rectangle 3"/>
          <p:cNvSpPr>
            <a:spLocks noGrp="1" noChangeArrowheads="1"/>
          </p:cNvSpPr>
          <p:nvPr>
            <p:ph idx="4294967295"/>
          </p:nvPr>
        </p:nvSpPr>
        <p:spPr>
          <a:xfrm>
            <a:off x="539552" y="1268760"/>
            <a:ext cx="8229600" cy="4525963"/>
          </a:xfrm>
        </p:spPr>
        <p:txBody>
          <a:bodyPr/>
          <a:lstStyle/>
          <a:p>
            <a:pPr>
              <a:lnSpc>
                <a:spcPct val="90000"/>
              </a:lnSpc>
            </a:pPr>
            <a:r>
              <a:rPr lang="cs-CZ" dirty="0"/>
              <a:t>Riziko pochybení je součástí každého složitého systému</a:t>
            </a:r>
          </a:p>
          <a:p>
            <a:pPr>
              <a:lnSpc>
                <a:spcPct val="90000"/>
              </a:lnSpc>
            </a:pPr>
            <a:r>
              <a:rPr lang="cs-CZ" dirty="0"/>
              <a:t>Riziko je přítomno vždy</a:t>
            </a:r>
          </a:p>
          <a:p>
            <a:pPr>
              <a:lnSpc>
                <a:spcPct val="90000"/>
              </a:lnSpc>
            </a:pPr>
            <a:r>
              <a:rPr lang="cs-CZ" dirty="0"/>
              <a:t>Ne všechna rizika jsou předem identifikovatelná</a:t>
            </a:r>
          </a:p>
          <a:p>
            <a:pPr>
              <a:lnSpc>
                <a:spcPct val="90000"/>
              </a:lnSpc>
            </a:pPr>
            <a:r>
              <a:rPr lang="cs-CZ" dirty="0"/>
              <a:t>Lidé jsou chybující bez ohledu na to, jak moc se snaží, aby nebyli</a:t>
            </a:r>
          </a:p>
          <a:p>
            <a:pPr>
              <a:lnSpc>
                <a:spcPct val="90000"/>
              </a:lnSpc>
            </a:pPr>
            <a:r>
              <a:rPr lang="cs-CZ" dirty="0"/>
              <a:t>Systémy selhávají</a:t>
            </a:r>
          </a:p>
          <a:p>
            <a:pPr>
              <a:lnSpc>
                <a:spcPct val="90000"/>
              </a:lnSpc>
            </a:pPr>
            <a:r>
              <a:rPr lang="cs-CZ" dirty="0"/>
              <a:t>Bdělí a dobře proškolení zdravotníci zajišťují dennodenně bezpečí kompenzací rizik na poslední chvíli.</a:t>
            </a:r>
          </a:p>
          <a:p>
            <a:pPr>
              <a:lnSpc>
                <a:spcPct val="90000"/>
              </a:lnSpc>
            </a:pPr>
            <a:endParaRPr lang="cs-CZ" dirty="0"/>
          </a:p>
        </p:txBody>
      </p:sp>
      <p:sp>
        <p:nvSpPr>
          <p:cNvPr id="19460"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B078B79-9C00-49B0-92E4-0F3BA3F35F51}" type="slidenum">
              <a:rPr lang="cs-CZ" sz="1400">
                <a:solidFill>
                  <a:srgbClr val="BDCF00"/>
                </a:solidFill>
                <a:latin typeface="Trebuchet MS" pitchFamily="34" charset="0"/>
              </a:rPr>
              <a:pPr algn="r"/>
              <a:t>13</a:t>
            </a:fld>
            <a:endParaRPr lang="cs-CZ" sz="1400">
              <a:solidFill>
                <a:srgbClr val="BDCF00"/>
              </a:solidFill>
              <a:latin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r>
              <a:rPr lang="cs-CZ"/>
              <a:t>Specifika zdravotnictví I</a:t>
            </a:r>
            <a:endParaRPr lang="en-US"/>
          </a:p>
        </p:txBody>
      </p:sp>
      <p:sp>
        <p:nvSpPr>
          <p:cNvPr id="21507" name="Rectangle 3"/>
          <p:cNvSpPr>
            <a:spLocks noGrp="1" noChangeArrowheads="1"/>
          </p:cNvSpPr>
          <p:nvPr>
            <p:ph idx="4294967295"/>
          </p:nvPr>
        </p:nvSpPr>
        <p:spPr>
          <a:xfrm>
            <a:off x="684213" y="1628775"/>
            <a:ext cx="8229600" cy="4525963"/>
          </a:xfrm>
        </p:spPr>
        <p:txBody>
          <a:bodyPr/>
          <a:lstStyle/>
          <a:p>
            <a:r>
              <a:rPr lang="cs-CZ"/>
              <a:t>Rozmanitost činností a vybavení</a:t>
            </a:r>
            <a:endParaRPr lang="en-GB"/>
          </a:p>
          <a:p>
            <a:r>
              <a:rPr lang="cs-CZ"/>
              <a:t>Kontaktní činnosti – vysoké riziko pochybení</a:t>
            </a:r>
            <a:r>
              <a:rPr lang="en-GB"/>
              <a:t>, </a:t>
            </a:r>
            <a:r>
              <a:rPr lang="cs-CZ"/>
              <a:t>úzké mantinely bezpečí</a:t>
            </a:r>
            <a:endParaRPr lang="en-GB"/>
          </a:p>
          <a:p>
            <a:r>
              <a:rPr lang="cs-CZ"/>
              <a:t>Nejistota, neúplné znalosti</a:t>
            </a:r>
            <a:endParaRPr lang="en-GB"/>
          </a:p>
          <a:p>
            <a:r>
              <a:rPr lang="cs-CZ"/>
              <a:t>Vulnerabilita pacientů</a:t>
            </a:r>
            <a:endParaRPr lang="en-GB"/>
          </a:p>
          <a:p>
            <a:r>
              <a:rPr lang="cs-CZ"/>
              <a:t>Nesystémové šetření pochybení</a:t>
            </a:r>
            <a:endParaRPr lang="en-GB"/>
          </a:p>
          <a:p>
            <a:r>
              <a:rPr lang="cs-CZ"/>
              <a:t>Péče poskytovaná 1:1 nebo málo:1</a:t>
            </a:r>
            <a:endParaRPr lang="en-US"/>
          </a:p>
        </p:txBody>
      </p:sp>
      <p:sp>
        <p:nvSpPr>
          <p:cNvPr id="21508"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9728565-48D2-4BF0-9F06-7AB3E1C225BE}" type="slidenum">
              <a:rPr lang="cs-CZ" sz="1400">
                <a:solidFill>
                  <a:srgbClr val="BDCF00"/>
                </a:solidFill>
                <a:latin typeface="Trebuchet MS" pitchFamily="34" charset="0"/>
              </a:rPr>
              <a:pPr algn="r"/>
              <a:t>14</a:t>
            </a:fld>
            <a:endParaRPr lang="cs-CZ" sz="1400">
              <a:solidFill>
                <a:srgbClr val="BDCF00"/>
              </a:solidFill>
              <a:latin typeface="Trebuchet MS" pitchFamily="34" charset="0"/>
            </a:endParaRPr>
          </a:p>
        </p:txBody>
      </p:sp>
      <p:sp>
        <p:nvSpPr>
          <p:cNvPr id="21509" name="Text Box 4"/>
          <p:cNvSpPr txBox="1">
            <a:spLocks noChangeArrowheads="1"/>
          </p:cNvSpPr>
          <p:nvPr/>
        </p:nvSpPr>
        <p:spPr bwMode="auto">
          <a:xfrm>
            <a:off x="6076950" y="6453188"/>
            <a:ext cx="3067050" cy="366712"/>
          </a:xfrm>
          <a:prstGeom prst="rect">
            <a:avLst/>
          </a:prstGeom>
          <a:noFill/>
          <a:ln w="9525">
            <a:noFill/>
            <a:miter lim="800000"/>
            <a:headEnd/>
            <a:tailEnd/>
          </a:ln>
        </p:spPr>
        <p:txBody>
          <a:bodyPr wrap="none">
            <a:spAutoFit/>
          </a:bodyPr>
          <a:lstStyle/>
          <a:p>
            <a:r>
              <a:rPr lang="en-GB" i="1">
                <a:solidFill>
                  <a:schemeClr val="bg1"/>
                </a:solidFill>
                <a:cs typeface="Arial" pitchFamily="34" charset="0"/>
              </a:rPr>
              <a:t>Lessons from other domains</a:t>
            </a:r>
            <a:endParaRPr lang="en-US" i="1">
              <a:solidFill>
                <a:schemeClr val="bg1"/>
              </a:solidFill>
              <a:cs typeface="Arial"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cs-CZ"/>
              <a:t>Specifika zdravotnictví II</a:t>
            </a:r>
            <a:endParaRPr lang="en-US"/>
          </a:p>
        </p:txBody>
      </p:sp>
      <p:sp>
        <p:nvSpPr>
          <p:cNvPr id="23555" name="Rectangle 3"/>
          <p:cNvSpPr>
            <a:spLocks noGrp="1" noChangeArrowheads="1"/>
          </p:cNvSpPr>
          <p:nvPr>
            <p:ph idx="4294967295"/>
          </p:nvPr>
        </p:nvSpPr>
        <p:spPr/>
        <p:txBody>
          <a:bodyPr/>
          <a:lstStyle/>
          <a:p>
            <a:r>
              <a:rPr lang="cs-CZ"/>
              <a:t>I kdyby zdravotníci byli proškoleni ve všech aspektech prevence rizik, stále budou ( jako všichni lidé ) chybovat</a:t>
            </a:r>
            <a:endParaRPr lang="en-GB"/>
          </a:p>
          <a:p>
            <a:r>
              <a:rPr lang="cs-CZ"/>
              <a:t>U kořene problematického bezpečí pacientů je fakt, že zdravotníkům chybí informace, které by vedly k pochopení principů pochybení, k jejich předvídání, včasné diagnostice a prevenci.</a:t>
            </a:r>
            <a:endParaRPr lang="en-US"/>
          </a:p>
        </p:txBody>
      </p:sp>
      <p:sp>
        <p:nvSpPr>
          <p:cNvPr id="23556"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108EF71-EF05-4C2D-9DC3-266C6598E7EB}" type="slidenum">
              <a:rPr lang="cs-CZ" sz="1400">
                <a:solidFill>
                  <a:srgbClr val="BDCF00"/>
                </a:solidFill>
                <a:latin typeface="Trebuchet MS" pitchFamily="34" charset="0"/>
              </a:rPr>
              <a:pPr algn="r"/>
              <a:t>15</a:t>
            </a:fld>
            <a:endParaRPr lang="cs-CZ" sz="1400">
              <a:solidFill>
                <a:srgbClr val="BDCF00"/>
              </a:solidFill>
              <a:latin typeface="Trebuchet MS" pitchFamily="34" charset="0"/>
            </a:endParaRPr>
          </a:p>
        </p:txBody>
      </p:sp>
      <p:sp>
        <p:nvSpPr>
          <p:cNvPr id="23557" name="Text Box 4"/>
          <p:cNvSpPr txBox="1">
            <a:spLocks noChangeArrowheads="1"/>
          </p:cNvSpPr>
          <p:nvPr/>
        </p:nvSpPr>
        <p:spPr bwMode="auto">
          <a:xfrm>
            <a:off x="6076950" y="6453188"/>
            <a:ext cx="3067050" cy="366712"/>
          </a:xfrm>
          <a:prstGeom prst="rect">
            <a:avLst/>
          </a:prstGeom>
          <a:noFill/>
          <a:ln w="9525">
            <a:noFill/>
            <a:miter lim="800000"/>
            <a:headEnd/>
            <a:tailEnd/>
          </a:ln>
        </p:spPr>
        <p:txBody>
          <a:bodyPr wrap="none">
            <a:spAutoFit/>
          </a:bodyPr>
          <a:lstStyle/>
          <a:p>
            <a:r>
              <a:rPr lang="en-GB" i="1">
                <a:solidFill>
                  <a:schemeClr val="bg1"/>
                </a:solidFill>
                <a:cs typeface="Arial" pitchFamily="34" charset="0"/>
              </a:rPr>
              <a:t>Lessons from other domains</a:t>
            </a:r>
            <a:endParaRPr lang="en-US" i="1">
              <a:solidFill>
                <a:schemeClr val="bg1"/>
              </a:solidFill>
              <a:cs typeface="Arial"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5"/>
          <p:cNvSpPr>
            <a:spLocks noGrp="1"/>
          </p:cNvSpPr>
          <p:nvPr>
            <p:ph type="sldNum" sz="quarter" idx="12"/>
          </p:nvPr>
        </p:nvSpPr>
        <p:spPr/>
        <p:txBody>
          <a:bodyPr/>
          <a:lstStyle/>
          <a:p>
            <a:pPr>
              <a:defRPr/>
            </a:pPr>
            <a:fld id="{34591AF5-4D00-4A43-B1C5-A7733D376FC2}" type="slidenum">
              <a:rPr lang="cs-CZ"/>
              <a:pPr>
                <a:defRPr/>
              </a:pPr>
              <a:t>16</a:t>
            </a:fld>
            <a:endParaRPr lang="cs-CZ"/>
          </a:p>
        </p:txBody>
      </p:sp>
      <p:sp>
        <p:nvSpPr>
          <p:cNvPr id="168962" name="Rectangle 2"/>
          <p:cNvSpPr>
            <a:spLocks noGrp="1" noChangeArrowheads="1"/>
          </p:cNvSpPr>
          <p:nvPr>
            <p:ph type="title"/>
          </p:nvPr>
        </p:nvSpPr>
        <p:spPr/>
        <p:txBody>
          <a:bodyPr/>
          <a:lstStyle/>
          <a:p>
            <a:pPr eaLnBrk="1" hangingPunct="1">
              <a:defRPr/>
            </a:pPr>
            <a:r>
              <a:rPr lang="cs-CZ"/>
              <a:t>a nyní test ! </a:t>
            </a:r>
            <a:r>
              <a:rPr lang="cs-CZ">
                <a:sym typeface="Wingdings" pitchFamily="2" charset="2"/>
              </a:rPr>
              <a:t></a:t>
            </a:r>
            <a:endParaRPr lang="cs-CZ"/>
          </a:p>
        </p:txBody>
      </p:sp>
      <p:pic>
        <p:nvPicPr>
          <p:cNvPr id="36868" name="Picture 7" descr="stesti"/>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38200" y="1600200"/>
            <a:ext cx="7696200" cy="4724400"/>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1254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1752600" y="0"/>
            <a:ext cx="5791200" cy="6858000"/>
          </a:xfrm>
          <a:prstGeom prst="diamond">
            <a:avLst/>
          </a:prstGeom>
          <a:solidFill>
            <a:schemeClr val="accent1"/>
          </a:solidFill>
          <a:ln w="12700" cap="sq">
            <a:solidFill>
              <a:schemeClr val="tx1"/>
            </a:solidFill>
            <a:miter lim="800000"/>
            <a:headEnd type="none" w="sm" len="sm"/>
            <a:tailEnd type="none" w="sm" len="sm"/>
          </a:ln>
        </p:spPr>
        <p:txBody>
          <a:bodyPr wrap="none" anchor="ctr"/>
          <a:lstStyle/>
          <a:p>
            <a:endParaRPr lang="cs-CZ"/>
          </a:p>
        </p:txBody>
      </p:sp>
      <p:sp>
        <p:nvSpPr>
          <p:cNvPr id="37891" name="Text Box 3"/>
          <p:cNvSpPr txBox="1">
            <a:spLocks noChangeArrowheads="1"/>
          </p:cNvSpPr>
          <p:nvPr/>
        </p:nvSpPr>
        <p:spPr bwMode="auto">
          <a:xfrm>
            <a:off x="3048000" y="1981200"/>
            <a:ext cx="3124200" cy="2800767"/>
          </a:xfrm>
          <a:prstGeom prst="rect">
            <a:avLst/>
          </a:prstGeom>
          <a:solidFill>
            <a:schemeClr val="bg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cs-CZ" sz="4400" b="1" dirty="0">
                <a:latin typeface="Arial" charset="0"/>
              </a:rPr>
              <a:t>SESTRA</a:t>
            </a:r>
          </a:p>
          <a:p>
            <a:pPr algn="ctr" eaLnBrk="1" hangingPunct="1">
              <a:spcBef>
                <a:spcPct val="50000"/>
              </a:spcBef>
            </a:pPr>
            <a:r>
              <a:rPr lang="cs-CZ" sz="4400" b="1" dirty="0">
                <a:latin typeface="Arial" charset="0"/>
              </a:rPr>
              <a:t>JDE NA</a:t>
            </a:r>
          </a:p>
          <a:p>
            <a:pPr algn="ctr" eaLnBrk="1" hangingPunct="1">
              <a:spcBef>
                <a:spcPct val="50000"/>
              </a:spcBef>
            </a:pPr>
            <a:r>
              <a:rPr lang="cs-CZ" sz="4400" b="1" dirty="0">
                <a:latin typeface="Arial" charset="0"/>
              </a:rPr>
              <a:t>NA SÁL</a:t>
            </a:r>
          </a:p>
        </p:txBody>
      </p:sp>
    </p:spTree>
    <p:extLst>
      <p:ext uri="{BB962C8B-B14F-4D97-AF65-F5344CB8AC3E}">
        <p14:creationId xmlns:p14="http://schemas.microsoft.com/office/powerpoint/2010/main" val="59622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prolomené mlčenlivosti</a:t>
            </a:r>
          </a:p>
        </p:txBody>
      </p:sp>
      <p:sp>
        <p:nvSpPr>
          <p:cNvPr id="3" name="Zástupný symbol pro obsah 2"/>
          <p:cNvSpPr>
            <a:spLocks noGrp="1"/>
          </p:cNvSpPr>
          <p:nvPr>
            <p:ph idx="1"/>
          </p:nvPr>
        </p:nvSpPr>
        <p:spPr/>
        <p:txBody>
          <a:bodyPr>
            <a:normAutofit fontScale="92500" lnSpcReduction="10000"/>
          </a:bodyPr>
          <a:lstStyle/>
          <a:p>
            <a:pPr>
              <a:lnSpc>
                <a:spcPct val="80000"/>
              </a:lnSpc>
              <a:buFontTx/>
              <a:buNone/>
            </a:pPr>
            <a:r>
              <a:rPr lang="cs-CZ" altLang="cs-CZ" dirty="0"/>
              <a:t>Renomovaný podnikatel A.B., všeobecně známý v městečku, kde se nachází </a:t>
            </a:r>
            <a:r>
              <a:rPr lang="cs-CZ" altLang="cs-CZ" b="1" dirty="0"/>
              <a:t>Nemocnice uprostřed města</a:t>
            </a:r>
            <a:r>
              <a:rPr lang="cs-CZ" altLang="cs-CZ" dirty="0"/>
              <a:t>, je hospitalizován na jejím venerologickém oddělení pro </a:t>
            </a:r>
            <a:r>
              <a:rPr lang="cs-CZ" altLang="cs-CZ" i="1" dirty="0"/>
              <a:t>syfilis</a:t>
            </a:r>
            <a:r>
              <a:rPr lang="cs-CZ" altLang="cs-CZ" dirty="0"/>
              <a:t>.</a:t>
            </a:r>
          </a:p>
          <a:p>
            <a:pPr>
              <a:lnSpc>
                <a:spcPct val="80000"/>
              </a:lnSpc>
              <a:buFontTx/>
              <a:buNone/>
            </a:pPr>
            <a:r>
              <a:rPr lang="cs-CZ" altLang="cs-CZ" dirty="0"/>
              <a:t>A.B. dostane chuť na kávu, a tak se rozhodne jít si ji koupit do automatu, který je umístěn ve vestibulu nemocnice.</a:t>
            </a:r>
          </a:p>
          <a:p>
            <a:pPr>
              <a:lnSpc>
                <a:spcPct val="80000"/>
              </a:lnSpc>
              <a:buFontTx/>
              <a:buNone/>
            </a:pPr>
            <a:r>
              <a:rPr lang="cs-CZ" altLang="cs-CZ" dirty="0"/>
              <a:t>U automatu vidí stát tři zaměstnance nemocnice a již z dálky slyší, jak se o něm a jeho nemoci hlasitě baví. Rozhlédne se kolem sebe a zjistí, že vestibulem prochází davy lidí – zdravotníků, pacientů a návštěv.</a:t>
            </a:r>
          </a:p>
          <a:p>
            <a:pPr>
              <a:lnSpc>
                <a:spcPct val="80000"/>
              </a:lnSpc>
              <a:buFontTx/>
              <a:buNone/>
            </a:pPr>
            <a:endParaRPr lang="cs-CZ" altLang="cs-CZ" dirty="0"/>
          </a:p>
          <a:p>
            <a:pPr marL="0" indent="0">
              <a:buNone/>
            </a:pPr>
            <a:endParaRPr lang="cs-CZ" dirty="0"/>
          </a:p>
        </p:txBody>
      </p:sp>
    </p:spTree>
    <p:extLst>
      <p:ext uri="{BB962C8B-B14F-4D97-AF65-F5344CB8AC3E}">
        <p14:creationId xmlns:p14="http://schemas.microsoft.com/office/powerpoint/2010/main" val="3450847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Případ</a:t>
            </a:r>
            <a:r>
              <a:rPr lang="en-US" dirty="0"/>
              <a:t> </a:t>
            </a:r>
            <a:r>
              <a:rPr lang="en-US" dirty="0" err="1"/>
              <a:t>prolomené</a:t>
            </a:r>
            <a:r>
              <a:rPr lang="en-US" dirty="0"/>
              <a:t> </a:t>
            </a:r>
            <a:r>
              <a:rPr lang="en-US" dirty="0" err="1"/>
              <a:t>mlčenlivosti</a:t>
            </a:r>
            <a:endParaRPr lang="en-US" dirty="0"/>
          </a:p>
        </p:txBody>
      </p:sp>
      <p:sp>
        <p:nvSpPr>
          <p:cNvPr id="3" name="Content Placeholder 2"/>
          <p:cNvSpPr>
            <a:spLocks noGrp="1"/>
          </p:cNvSpPr>
          <p:nvPr>
            <p:ph idx="1"/>
          </p:nvPr>
        </p:nvSpPr>
        <p:spPr/>
        <p:txBody>
          <a:bodyPr/>
          <a:lstStyle/>
          <a:p>
            <a:r>
              <a:rPr lang="en-US" dirty="0" err="1"/>
              <a:t>Problémy</a:t>
            </a:r>
            <a:endParaRPr lang="en-US" dirty="0"/>
          </a:p>
          <a:p>
            <a:pPr lvl="1"/>
            <a:r>
              <a:rPr lang="en-US" dirty="0" err="1"/>
              <a:t>Neoprávněné</a:t>
            </a:r>
            <a:r>
              <a:rPr lang="en-US" dirty="0"/>
              <a:t> </a:t>
            </a:r>
            <a:r>
              <a:rPr lang="en-US" dirty="0" err="1"/>
              <a:t>nakládání</a:t>
            </a:r>
            <a:r>
              <a:rPr lang="en-US" dirty="0"/>
              <a:t> s </a:t>
            </a:r>
            <a:r>
              <a:rPr lang="en-US" dirty="0" err="1"/>
              <a:t>osobními</a:t>
            </a:r>
            <a:r>
              <a:rPr lang="en-US" dirty="0"/>
              <a:t> </a:t>
            </a:r>
            <a:r>
              <a:rPr lang="en-US" dirty="0" err="1"/>
              <a:t>údaji</a:t>
            </a:r>
            <a:endParaRPr lang="en-US" dirty="0"/>
          </a:p>
          <a:p>
            <a:pPr lvl="1"/>
            <a:r>
              <a:rPr lang="en-US" dirty="0"/>
              <a:t>“</a:t>
            </a:r>
            <a:r>
              <a:rPr lang="en-US" dirty="0" err="1"/>
              <a:t>Nekompetentní</a:t>
            </a:r>
            <a:r>
              <a:rPr lang="en-US" dirty="0"/>
              <a:t> </a:t>
            </a:r>
            <a:r>
              <a:rPr lang="en-US" dirty="0" err="1"/>
              <a:t>zdravotníci</a:t>
            </a:r>
            <a:r>
              <a:rPr lang="en-US" dirty="0"/>
              <a:t>”</a:t>
            </a:r>
          </a:p>
          <a:p>
            <a:pPr lvl="1"/>
            <a:r>
              <a:rPr lang="en-US" dirty="0"/>
              <a:t>NIS – </a:t>
            </a:r>
            <a:r>
              <a:rPr lang="en-US" dirty="0" err="1"/>
              <a:t>dostupnost</a:t>
            </a:r>
            <a:r>
              <a:rPr lang="en-US" dirty="0"/>
              <a:t>, </a:t>
            </a:r>
            <a:r>
              <a:rPr lang="en-US" dirty="0" err="1"/>
              <a:t>hesla</a:t>
            </a:r>
            <a:endParaRPr lang="en-US" dirty="0"/>
          </a:p>
          <a:p>
            <a:pPr lvl="1"/>
            <a:r>
              <a:rPr lang="en-US" dirty="0" err="1"/>
              <a:t>Osobní</a:t>
            </a:r>
            <a:r>
              <a:rPr lang="en-US" dirty="0"/>
              <a:t> </a:t>
            </a:r>
            <a:r>
              <a:rPr lang="en-US" dirty="0" err="1"/>
              <a:t>údaje</a:t>
            </a:r>
            <a:r>
              <a:rPr lang="en-US" dirty="0"/>
              <a:t> </a:t>
            </a:r>
            <a:r>
              <a:rPr lang="en-US" dirty="0" err="1"/>
              <a:t>na</a:t>
            </a:r>
            <a:r>
              <a:rPr lang="en-US" dirty="0"/>
              <a:t> </a:t>
            </a:r>
            <a:r>
              <a:rPr lang="en-US" dirty="0" err="1"/>
              <a:t>nechráněných</a:t>
            </a:r>
            <a:r>
              <a:rPr lang="en-US" dirty="0"/>
              <a:t> </a:t>
            </a:r>
            <a:r>
              <a:rPr lang="en-US" dirty="0" err="1"/>
              <a:t>nosičích</a:t>
            </a:r>
            <a:r>
              <a:rPr lang="en-US" dirty="0"/>
              <a:t>/</a:t>
            </a:r>
            <a:r>
              <a:rPr lang="en-US" dirty="0" err="1"/>
              <a:t>podkladech</a:t>
            </a:r>
            <a:endParaRPr lang="en-US" dirty="0"/>
          </a:p>
        </p:txBody>
      </p:sp>
    </p:spTree>
    <p:extLst>
      <p:ext uri="{BB962C8B-B14F-4D97-AF65-F5344CB8AC3E}">
        <p14:creationId xmlns:p14="http://schemas.microsoft.com/office/powerpoint/2010/main" val="80281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KINGSTON\prezentace\obrázky do prez\cartoons\anestcz.jpg"/>
          <p:cNvPicPr>
            <a:picLocks noChangeAspect="1" noChangeArrowheads="1"/>
          </p:cNvPicPr>
          <p:nvPr/>
        </p:nvPicPr>
        <p:blipFill>
          <a:blip r:embed="rId2" cstate="print"/>
          <a:srcRect/>
          <a:stretch>
            <a:fillRect/>
          </a:stretch>
        </p:blipFill>
        <p:spPr bwMode="auto">
          <a:xfrm>
            <a:off x="1835696" y="241713"/>
            <a:ext cx="5400600" cy="646071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stranové záměny</a:t>
            </a:r>
          </a:p>
        </p:txBody>
      </p:sp>
      <p:sp>
        <p:nvSpPr>
          <p:cNvPr id="3" name="Zástupný symbol pro obsah 2"/>
          <p:cNvSpPr>
            <a:spLocks noGrp="1"/>
          </p:cNvSpPr>
          <p:nvPr>
            <p:ph idx="1"/>
          </p:nvPr>
        </p:nvSpPr>
        <p:spPr/>
        <p:txBody>
          <a:bodyPr>
            <a:normAutofit fontScale="92500" lnSpcReduction="20000"/>
          </a:bodyPr>
          <a:lstStyle/>
          <a:p>
            <a:pPr marL="0" indent="0" algn="just">
              <a:buNone/>
            </a:pPr>
            <a:r>
              <a:rPr lang="cs-CZ" altLang="cs-CZ" dirty="0"/>
              <a:t>28letá lyžařka hospitalizována pro plánovaný výkon – plastika kolenního vazu na pravé dolní končetině.</a:t>
            </a:r>
          </a:p>
          <a:p>
            <a:pPr marL="0" indent="0" algn="just">
              <a:buNone/>
            </a:pPr>
            <a:r>
              <a:rPr lang="cs-CZ" altLang="cs-CZ" dirty="0"/>
              <a:t>Před výkonem poučena sestrou, aby si punčochu, kterou jí sestra předává, navlékla na nohu, která nebude operována.</a:t>
            </a:r>
          </a:p>
          <a:p>
            <a:pPr marL="0" indent="0" algn="just">
              <a:buNone/>
            </a:pPr>
            <a:r>
              <a:rPr lang="cs-CZ" altLang="cs-CZ" dirty="0"/>
              <a:t>Pacientka navlékne punčochu na nesprávnou končetinu.</a:t>
            </a:r>
          </a:p>
          <a:p>
            <a:pPr marL="0" indent="0" algn="just">
              <a:buNone/>
            </a:pPr>
            <a:r>
              <a:rPr lang="cs-CZ" altLang="cs-CZ" dirty="0"/>
              <a:t>Operatéři odoperují končetinu, na které není punčocha (tedy končetinu, která být operována původně neměla).</a:t>
            </a:r>
          </a:p>
          <a:p>
            <a:pPr marL="0" indent="0">
              <a:buNone/>
            </a:pPr>
            <a:endParaRPr lang="cs-CZ" dirty="0"/>
          </a:p>
        </p:txBody>
      </p:sp>
    </p:spTree>
    <p:extLst>
      <p:ext uri="{BB962C8B-B14F-4D97-AF65-F5344CB8AC3E}">
        <p14:creationId xmlns:p14="http://schemas.microsoft.com/office/powerpoint/2010/main" val="3285601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stranové záměny</a:t>
            </a:r>
          </a:p>
        </p:txBody>
      </p:sp>
      <p:sp>
        <p:nvSpPr>
          <p:cNvPr id="3" name="Zástupný symbol pro obsah 2"/>
          <p:cNvSpPr>
            <a:spLocks noGrp="1"/>
          </p:cNvSpPr>
          <p:nvPr>
            <p:ph idx="1"/>
          </p:nvPr>
        </p:nvSpPr>
        <p:spPr/>
        <p:txBody>
          <a:bodyPr/>
          <a:lstStyle/>
          <a:p>
            <a:pPr marL="0" indent="0">
              <a:buNone/>
            </a:pPr>
            <a:r>
              <a:rPr lang="cs-CZ" altLang="cs-CZ" dirty="0"/>
              <a:t>Tvrzení sestry:</a:t>
            </a:r>
          </a:p>
          <a:p>
            <a:pPr marL="0" indent="0">
              <a:buNone/>
            </a:pPr>
            <a:r>
              <a:rPr lang="cs-CZ" altLang="cs-CZ" dirty="0"/>
              <a:t>„</a:t>
            </a:r>
            <a:r>
              <a:rPr lang="cs-CZ" altLang="cs-CZ" i="1" dirty="0"/>
              <a:t>Pacientka je svéprávná, vysokoškolačka, mohla tedy být zapojena do procesu přípravy na operaci, a je tedy sama odpovědná za záměnu.</a:t>
            </a:r>
            <a:r>
              <a:rPr lang="cs-CZ" altLang="cs-CZ" dirty="0"/>
              <a:t>“</a:t>
            </a:r>
          </a:p>
          <a:p>
            <a:pPr marL="0" indent="0">
              <a:buNone/>
            </a:pPr>
            <a:r>
              <a:rPr lang="cs-CZ" altLang="cs-CZ" dirty="0"/>
              <a:t>Tvrzení operatéra: </a:t>
            </a:r>
          </a:p>
          <a:p>
            <a:pPr marL="0" indent="0">
              <a:buNone/>
            </a:pPr>
            <a:r>
              <a:rPr lang="cs-CZ" altLang="cs-CZ" dirty="0"/>
              <a:t>„</a:t>
            </a:r>
            <a:r>
              <a:rPr lang="cs-CZ" altLang="cs-CZ" i="1" dirty="0"/>
              <a:t>Pacientka měla degenerativní změny i na druhé končetině, takže při výkonu nešlo na záměnu přijít.</a:t>
            </a:r>
            <a:r>
              <a:rPr lang="cs-CZ" altLang="cs-CZ" dirty="0"/>
              <a:t>“</a:t>
            </a:r>
          </a:p>
          <a:p>
            <a:pPr marL="0" indent="0">
              <a:buNone/>
            </a:pPr>
            <a:endParaRPr lang="cs-CZ" altLang="cs-CZ" dirty="0"/>
          </a:p>
          <a:p>
            <a:pPr marL="0" indent="0">
              <a:buNone/>
            </a:pPr>
            <a:endParaRPr lang="cs-CZ" altLang="cs-CZ" dirty="0"/>
          </a:p>
          <a:p>
            <a:pPr marL="0" indent="0">
              <a:buNone/>
            </a:pPr>
            <a:endParaRPr lang="cs-CZ" dirty="0"/>
          </a:p>
        </p:txBody>
      </p:sp>
    </p:spTree>
    <p:extLst>
      <p:ext uri="{BB962C8B-B14F-4D97-AF65-F5344CB8AC3E}">
        <p14:creationId xmlns:p14="http://schemas.microsoft.com/office/powerpoint/2010/main" val="323869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stranové záměny</a:t>
            </a:r>
          </a:p>
        </p:txBody>
      </p:sp>
      <p:sp>
        <p:nvSpPr>
          <p:cNvPr id="3" name="Zástupný symbol pro obsah 2"/>
          <p:cNvSpPr>
            <a:spLocks noGrp="1"/>
          </p:cNvSpPr>
          <p:nvPr>
            <p:ph idx="1"/>
          </p:nvPr>
        </p:nvSpPr>
        <p:spPr/>
        <p:txBody>
          <a:bodyPr/>
          <a:lstStyle/>
          <a:p>
            <a:pPr marL="0" indent="0">
              <a:buNone/>
            </a:pPr>
            <a:r>
              <a:rPr lang="cs-CZ" dirty="0"/>
              <a:t>Tvrzení pacientky:</a:t>
            </a:r>
          </a:p>
          <a:p>
            <a:pPr marL="0" indent="0">
              <a:buNone/>
            </a:pPr>
            <a:r>
              <a:rPr lang="cs-CZ" dirty="0"/>
              <a:t>„</a:t>
            </a:r>
            <a:r>
              <a:rPr lang="cs-CZ" i="1" dirty="0"/>
              <a:t>S levým kolenem jsem nikdy problémy neměla, nikdy mě nebolelo, nikdy jsem nebyla nucena vyhledat lékařskou péči. Nyní mám problémy, noha se špatně hojí, je špatně pohyblivá. Do teď nebyl vyřešen původní problém, pro který jsem nemocnici vyhledala.</a:t>
            </a:r>
            <a:r>
              <a:rPr lang="cs-CZ" dirty="0"/>
              <a:t>“</a:t>
            </a:r>
          </a:p>
        </p:txBody>
      </p:sp>
    </p:spTree>
    <p:extLst>
      <p:ext uri="{BB962C8B-B14F-4D97-AF65-F5344CB8AC3E}">
        <p14:creationId xmlns:p14="http://schemas.microsoft.com/office/powerpoint/2010/main" val="4987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stranové záměny</a:t>
            </a:r>
          </a:p>
        </p:txBody>
      </p:sp>
      <p:sp>
        <p:nvSpPr>
          <p:cNvPr id="3" name="Zástupný symbol pro obsah 2"/>
          <p:cNvSpPr>
            <a:spLocks noGrp="1"/>
          </p:cNvSpPr>
          <p:nvPr>
            <p:ph idx="1"/>
          </p:nvPr>
        </p:nvSpPr>
        <p:spPr/>
        <p:txBody>
          <a:bodyPr>
            <a:normAutofit lnSpcReduction="10000"/>
          </a:bodyPr>
          <a:lstStyle/>
          <a:p>
            <a:pPr marL="0" indent="0">
              <a:buNone/>
            </a:pPr>
            <a:r>
              <a:rPr lang="cs-CZ" dirty="0"/>
              <a:t>Problémy:</a:t>
            </a:r>
          </a:p>
          <a:p>
            <a:r>
              <a:rPr lang="cs-CZ" dirty="0"/>
              <a:t>	Absence verifikačních procedur</a:t>
            </a:r>
          </a:p>
          <a:p>
            <a:r>
              <a:rPr lang="cs-CZ" dirty="0"/>
              <a:t>Přenášení povinnosti značení na sestry/stážisty apod.</a:t>
            </a:r>
          </a:p>
          <a:p>
            <a:r>
              <a:rPr lang="cs-CZ" dirty="0"/>
              <a:t>Chybění PBP</a:t>
            </a:r>
          </a:p>
          <a:p>
            <a:endParaRPr lang="cs-CZ" dirty="0"/>
          </a:p>
          <a:p>
            <a:endParaRPr lang="cs-CZ" dirty="0"/>
          </a:p>
          <a:p>
            <a:pPr marL="0" indent="0">
              <a:buNone/>
            </a:pPr>
            <a:r>
              <a:rPr lang="cs-CZ" dirty="0"/>
              <a:t>	</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2816949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selhání </a:t>
            </a:r>
            <a:r>
              <a:rPr lang="cs-CZ" dirty="0" err="1"/>
              <a:t>resucscitace</a:t>
            </a: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err="1"/>
              <a:t>4letý</a:t>
            </a:r>
            <a:r>
              <a:rPr lang="cs-CZ" dirty="0"/>
              <a:t> Matěj byl přijat na ORL kliniku fakultní nemocnice pro plánovanou operaci (</a:t>
            </a:r>
            <a:r>
              <a:rPr lang="cs-CZ" dirty="0" err="1"/>
              <a:t>ostranění</a:t>
            </a:r>
            <a:r>
              <a:rPr lang="cs-CZ" dirty="0"/>
              <a:t> krčních mandlí). 4. den po operace se objevilo drobné krvácení z operační rány, které lékaři ošetřili tamponádou (všitím tamponů). Asi 3 hodiny po výkonu (na standardním pokoji) náhle Matěj začal zvracet velké množství čerstvé krve. Matka opakovaně povolávala sestru stlačením zvonku na pokoji, ale bez úspěchu, po asi 2 minutách začala křičet na chodbě. Sestra Matěje (který stále masívně krvácel, a začínal se dusit) otírala vlhkou plenou, pak odešla volat lékařku ORL, ta přišla za 3 minuty a teprve poté začala sestra hledat vybavení pro resuscitaci – bylo zamčené na vyšetřovně. Lékařka zahájila dýchání </a:t>
            </a:r>
            <a:r>
              <a:rPr lang="cs-CZ" dirty="0" err="1"/>
              <a:t>ambu</a:t>
            </a:r>
            <a:r>
              <a:rPr lang="cs-CZ" dirty="0"/>
              <a:t>-vakem a masáž srdce, resuscitaci ale opakovaně přerušovala, protože nemohli najít odsávačku. Po cca 14 minutách dorazil tým ARO, dítě </a:t>
            </a:r>
            <a:r>
              <a:rPr lang="cs-CZ" dirty="0" err="1"/>
              <a:t>zresuscitovali</a:t>
            </a:r>
            <a:r>
              <a:rPr lang="cs-CZ" dirty="0"/>
              <a:t>, ale </a:t>
            </a:r>
            <a:r>
              <a:rPr lang="cs-CZ" dirty="0" err="1"/>
              <a:t>řpežívá</a:t>
            </a:r>
            <a:r>
              <a:rPr lang="cs-CZ" dirty="0"/>
              <a:t> s těžkým centrálním poškozením.</a:t>
            </a:r>
          </a:p>
        </p:txBody>
      </p:sp>
    </p:spTree>
    <p:extLst>
      <p:ext uri="{BB962C8B-B14F-4D97-AF65-F5344CB8AC3E}">
        <p14:creationId xmlns:p14="http://schemas.microsoft.com/office/powerpoint/2010/main" val="725303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cs-CZ"/>
              <a:t>Výskyt pochybení </a:t>
            </a:r>
            <a:endParaRPr lang="en-GB"/>
          </a:p>
        </p:txBody>
      </p:sp>
      <p:sp>
        <p:nvSpPr>
          <p:cNvPr id="25603" name="Zástupný symbol pro číslo snímku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AB54D27-139C-40D2-B795-B5831BAAACFF}" type="slidenum">
              <a:rPr lang="cs-CZ" sz="1400">
                <a:solidFill>
                  <a:srgbClr val="BDCF00"/>
                </a:solidFill>
                <a:latin typeface="Trebuchet MS" pitchFamily="34" charset="0"/>
              </a:rPr>
              <a:pPr algn="r"/>
              <a:t>25</a:t>
            </a:fld>
            <a:endParaRPr lang="cs-CZ" sz="1400">
              <a:solidFill>
                <a:srgbClr val="BDCF00"/>
              </a:solidFill>
              <a:latin typeface="Trebuchet MS" pitchFamily="34" charset="0"/>
            </a:endParaRPr>
          </a:p>
        </p:txBody>
      </p:sp>
      <p:grpSp>
        <p:nvGrpSpPr>
          <p:cNvPr id="25604" name="Group 3"/>
          <p:cNvGrpSpPr>
            <a:grpSpLocks/>
          </p:cNvGrpSpPr>
          <p:nvPr/>
        </p:nvGrpSpPr>
        <p:grpSpPr bwMode="auto">
          <a:xfrm>
            <a:off x="1219200" y="2286000"/>
            <a:ext cx="6477000" cy="3352800"/>
            <a:chOff x="720" y="1392"/>
            <a:chExt cx="4080" cy="2064"/>
          </a:xfrm>
        </p:grpSpPr>
        <p:sp>
          <p:nvSpPr>
            <p:cNvPr id="25605" name="Line 4"/>
            <p:cNvSpPr>
              <a:spLocks noChangeShapeType="1"/>
            </p:cNvSpPr>
            <p:nvPr/>
          </p:nvSpPr>
          <p:spPr bwMode="auto">
            <a:xfrm>
              <a:off x="720" y="1392"/>
              <a:ext cx="288" cy="1248"/>
            </a:xfrm>
            <a:prstGeom prst="line">
              <a:avLst/>
            </a:prstGeom>
            <a:noFill/>
            <a:ln w="57150">
              <a:solidFill>
                <a:srgbClr val="FF66FF"/>
              </a:solidFill>
              <a:round/>
              <a:headEnd/>
              <a:tailEnd/>
            </a:ln>
          </p:spPr>
          <p:txBody>
            <a:bodyPr/>
            <a:lstStyle/>
            <a:p>
              <a:endParaRPr lang="cs-CZ"/>
            </a:p>
          </p:txBody>
        </p:sp>
        <p:sp>
          <p:nvSpPr>
            <p:cNvPr id="25606" name="Line 5"/>
            <p:cNvSpPr>
              <a:spLocks noChangeShapeType="1"/>
            </p:cNvSpPr>
            <p:nvPr/>
          </p:nvSpPr>
          <p:spPr bwMode="auto">
            <a:xfrm>
              <a:off x="1008" y="2640"/>
              <a:ext cx="960" cy="720"/>
            </a:xfrm>
            <a:prstGeom prst="line">
              <a:avLst/>
            </a:prstGeom>
            <a:noFill/>
            <a:ln w="57150">
              <a:solidFill>
                <a:srgbClr val="FF66FF"/>
              </a:solidFill>
              <a:round/>
              <a:headEnd/>
              <a:tailEnd/>
            </a:ln>
          </p:spPr>
          <p:txBody>
            <a:bodyPr/>
            <a:lstStyle/>
            <a:p>
              <a:endParaRPr lang="cs-CZ"/>
            </a:p>
          </p:txBody>
        </p:sp>
        <p:sp>
          <p:nvSpPr>
            <p:cNvPr id="25607" name="Line 6"/>
            <p:cNvSpPr>
              <a:spLocks noChangeShapeType="1"/>
            </p:cNvSpPr>
            <p:nvPr/>
          </p:nvSpPr>
          <p:spPr bwMode="auto">
            <a:xfrm>
              <a:off x="1968" y="3360"/>
              <a:ext cx="2832" cy="96"/>
            </a:xfrm>
            <a:prstGeom prst="line">
              <a:avLst/>
            </a:prstGeom>
            <a:noFill/>
            <a:ln w="57150">
              <a:solidFill>
                <a:srgbClr val="FF66FF"/>
              </a:solidFill>
              <a:round/>
              <a:headEnd/>
              <a:tailEnd/>
            </a:ln>
          </p:spPr>
          <p:txBody>
            <a:bodyPr/>
            <a:lstStyle/>
            <a:p>
              <a:endParaRPr lang="cs-CZ"/>
            </a:p>
          </p:txBody>
        </p:sp>
      </p:grpSp>
      <p:sp>
        <p:nvSpPr>
          <p:cNvPr id="25608" name="Line 7"/>
          <p:cNvSpPr>
            <a:spLocks noChangeShapeType="1"/>
          </p:cNvSpPr>
          <p:nvPr/>
        </p:nvSpPr>
        <p:spPr bwMode="auto">
          <a:xfrm>
            <a:off x="1143000" y="1981200"/>
            <a:ext cx="0" cy="3962400"/>
          </a:xfrm>
          <a:prstGeom prst="line">
            <a:avLst/>
          </a:prstGeom>
          <a:noFill/>
          <a:ln w="9525">
            <a:solidFill>
              <a:schemeClr val="bg1"/>
            </a:solidFill>
            <a:round/>
            <a:headEnd/>
            <a:tailEnd/>
          </a:ln>
        </p:spPr>
        <p:txBody>
          <a:bodyPr/>
          <a:lstStyle/>
          <a:p>
            <a:endParaRPr lang="cs-CZ"/>
          </a:p>
        </p:txBody>
      </p:sp>
      <p:sp>
        <p:nvSpPr>
          <p:cNvPr id="25609" name="Line 8"/>
          <p:cNvSpPr>
            <a:spLocks noChangeShapeType="1"/>
          </p:cNvSpPr>
          <p:nvPr/>
        </p:nvSpPr>
        <p:spPr bwMode="auto">
          <a:xfrm>
            <a:off x="990600" y="5791200"/>
            <a:ext cx="7162800" cy="0"/>
          </a:xfrm>
          <a:prstGeom prst="line">
            <a:avLst/>
          </a:prstGeom>
          <a:noFill/>
          <a:ln w="9525">
            <a:solidFill>
              <a:schemeClr val="bg1"/>
            </a:solidFill>
            <a:round/>
            <a:headEnd/>
            <a:tailEnd/>
          </a:ln>
        </p:spPr>
        <p:txBody>
          <a:bodyPr/>
          <a:lstStyle/>
          <a:p>
            <a:endParaRPr lang="cs-CZ"/>
          </a:p>
        </p:txBody>
      </p:sp>
      <p:sp>
        <p:nvSpPr>
          <p:cNvPr id="25610" name="Text Box 9"/>
          <p:cNvSpPr txBox="1">
            <a:spLocks noChangeArrowheads="1"/>
          </p:cNvSpPr>
          <p:nvPr/>
        </p:nvSpPr>
        <p:spPr bwMode="auto">
          <a:xfrm>
            <a:off x="315913" y="2127250"/>
            <a:ext cx="808037" cy="701675"/>
          </a:xfrm>
          <a:prstGeom prst="rect">
            <a:avLst/>
          </a:prstGeom>
          <a:noFill/>
          <a:ln w="9525">
            <a:noFill/>
            <a:miter lim="800000"/>
            <a:headEnd/>
            <a:tailEnd/>
          </a:ln>
        </p:spPr>
        <p:txBody>
          <a:bodyPr wrap="none">
            <a:spAutoFit/>
          </a:bodyPr>
          <a:lstStyle/>
          <a:p>
            <a:pPr algn="ctr"/>
            <a:r>
              <a:rPr lang="cs-CZ" sz="2000">
                <a:solidFill>
                  <a:schemeClr val="tx2"/>
                </a:solidFill>
                <a:latin typeface="Tahoma" pitchFamily="34" charset="0"/>
                <a:cs typeface="Arial" pitchFamily="34" charset="0"/>
              </a:rPr>
              <a:t>Počet</a:t>
            </a:r>
          </a:p>
          <a:p>
            <a:pPr algn="ctr"/>
            <a:r>
              <a:rPr lang="cs-CZ" sz="2000">
                <a:solidFill>
                  <a:schemeClr val="tx2"/>
                </a:solidFill>
                <a:latin typeface="Tahoma" pitchFamily="34" charset="0"/>
                <a:cs typeface="Arial" pitchFamily="34" charset="0"/>
              </a:rPr>
              <a:t>chyb</a:t>
            </a:r>
            <a:endParaRPr lang="en-GB" sz="2000">
              <a:solidFill>
                <a:schemeClr val="tx2"/>
              </a:solidFill>
              <a:latin typeface="Tahoma" pitchFamily="34" charset="0"/>
              <a:cs typeface="Arial" pitchFamily="34" charset="0"/>
            </a:endParaRPr>
          </a:p>
        </p:txBody>
      </p:sp>
      <p:sp>
        <p:nvSpPr>
          <p:cNvPr id="25611" name="Text Box 10"/>
          <p:cNvSpPr txBox="1">
            <a:spLocks noChangeArrowheads="1"/>
          </p:cNvSpPr>
          <p:nvPr/>
        </p:nvSpPr>
        <p:spPr bwMode="auto">
          <a:xfrm>
            <a:off x="4419600" y="5943600"/>
            <a:ext cx="736600" cy="396875"/>
          </a:xfrm>
          <a:prstGeom prst="rect">
            <a:avLst/>
          </a:prstGeom>
          <a:noFill/>
          <a:ln w="9525">
            <a:noFill/>
            <a:miter lim="800000"/>
            <a:headEnd/>
            <a:tailEnd/>
          </a:ln>
        </p:spPr>
        <p:txBody>
          <a:bodyPr wrap="none">
            <a:spAutoFit/>
          </a:bodyPr>
          <a:lstStyle/>
          <a:p>
            <a:r>
              <a:rPr lang="en-GB" sz="2000">
                <a:solidFill>
                  <a:schemeClr val="bg1"/>
                </a:solidFill>
                <a:latin typeface="Tahoma" pitchFamily="34" charset="0"/>
                <a:cs typeface="Arial" pitchFamily="34" charset="0"/>
              </a:rPr>
              <a:t>Time</a:t>
            </a:r>
          </a:p>
        </p:txBody>
      </p:sp>
      <p:sp>
        <p:nvSpPr>
          <p:cNvPr id="25612" name="Oval 11"/>
          <p:cNvSpPr>
            <a:spLocks noChangeArrowheads="1"/>
          </p:cNvSpPr>
          <p:nvPr/>
        </p:nvSpPr>
        <p:spPr bwMode="auto">
          <a:xfrm>
            <a:off x="1752600" y="2743200"/>
            <a:ext cx="2514600" cy="1143000"/>
          </a:xfrm>
          <a:prstGeom prst="ellipse">
            <a:avLst/>
          </a:prstGeom>
          <a:solidFill>
            <a:schemeClr val="accent1"/>
          </a:solidFill>
          <a:ln w="9525">
            <a:solidFill>
              <a:schemeClr val="tx1"/>
            </a:solidFill>
            <a:round/>
            <a:headEnd/>
            <a:tailEnd/>
          </a:ln>
        </p:spPr>
        <p:txBody>
          <a:bodyPr wrap="none" anchor="ctr"/>
          <a:lstStyle/>
          <a:p>
            <a:pPr algn="ctr"/>
            <a:r>
              <a:rPr lang="cs-CZ" sz="2800">
                <a:latin typeface="Tahoma" pitchFamily="34" charset="0"/>
                <a:cs typeface="Arial" pitchFamily="34" charset="0"/>
              </a:rPr>
              <a:t>Zdravotní péče</a:t>
            </a:r>
            <a:endParaRPr lang="en-GB" sz="2800">
              <a:latin typeface="Tahoma" pitchFamily="34" charset="0"/>
              <a:cs typeface="Arial" pitchFamily="34" charset="0"/>
            </a:endParaRPr>
          </a:p>
        </p:txBody>
      </p:sp>
      <p:sp>
        <p:nvSpPr>
          <p:cNvPr id="25613" name="Oval 12"/>
          <p:cNvSpPr>
            <a:spLocks noChangeArrowheads="1"/>
          </p:cNvSpPr>
          <p:nvPr/>
        </p:nvSpPr>
        <p:spPr bwMode="auto">
          <a:xfrm>
            <a:off x="4038600" y="4191000"/>
            <a:ext cx="3352800" cy="1143000"/>
          </a:xfrm>
          <a:prstGeom prst="ellipse">
            <a:avLst/>
          </a:prstGeom>
          <a:solidFill>
            <a:schemeClr val="accent1"/>
          </a:solidFill>
          <a:ln w="9525">
            <a:solidFill>
              <a:schemeClr val="tx1"/>
            </a:solidFill>
            <a:round/>
            <a:headEnd/>
            <a:tailEnd/>
          </a:ln>
        </p:spPr>
        <p:txBody>
          <a:bodyPr wrap="none" anchor="ctr"/>
          <a:lstStyle/>
          <a:p>
            <a:pPr algn="ctr"/>
            <a:r>
              <a:rPr lang="cs-CZ" sz="2800">
                <a:latin typeface="Tahoma" pitchFamily="34" charset="0"/>
                <a:cs typeface="Arial" pitchFamily="34" charset="0"/>
              </a:rPr>
              <a:t>Letecká doprava</a:t>
            </a:r>
            <a:endParaRPr lang="en-GB" sz="2800">
              <a:latin typeface="Tahoma" pitchFamily="34" charset="0"/>
              <a:cs typeface="Arial" pitchFamily="34" charset="0"/>
            </a:endParaRPr>
          </a:p>
        </p:txBody>
      </p:sp>
      <p:sp>
        <p:nvSpPr>
          <p:cNvPr id="25614" name="Text Box 13"/>
          <p:cNvSpPr txBox="1">
            <a:spLocks noChangeArrowheads="1"/>
          </p:cNvSpPr>
          <p:nvPr/>
        </p:nvSpPr>
        <p:spPr bwMode="auto">
          <a:xfrm>
            <a:off x="4800600" y="1828800"/>
            <a:ext cx="3886200" cy="1800225"/>
          </a:xfrm>
          <a:prstGeom prst="rect">
            <a:avLst/>
          </a:prstGeom>
          <a:solidFill>
            <a:schemeClr val="bg1"/>
          </a:solidFill>
          <a:ln w="9525">
            <a:noFill/>
            <a:miter lim="800000"/>
            <a:headEnd/>
            <a:tailEnd/>
          </a:ln>
        </p:spPr>
        <p:txBody>
          <a:bodyPr>
            <a:spAutoFit/>
          </a:bodyPr>
          <a:lstStyle/>
          <a:p>
            <a:r>
              <a:rPr lang="cs-CZ" sz="2800">
                <a:latin typeface="Tahoma" pitchFamily="34" charset="0"/>
                <a:cs typeface="Arial" pitchFamily="34" charset="0"/>
              </a:rPr>
              <a:t>DOBRÁ ZPRÁVA</a:t>
            </a:r>
            <a:r>
              <a:rPr lang="en-GB" sz="2800">
                <a:latin typeface="Tahoma" pitchFamily="34" charset="0"/>
                <a:cs typeface="Arial" pitchFamily="34" charset="0"/>
              </a:rPr>
              <a:t>: </a:t>
            </a:r>
            <a:r>
              <a:rPr lang="cs-CZ" sz="2800">
                <a:latin typeface="Tahoma" pitchFamily="34" charset="0"/>
                <a:cs typeface="Arial" pitchFamily="34" charset="0"/>
              </a:rPr>
              <a:t>Na vrcholu křivky lze snáze dosáhnout zlepšení</a:t>
            </a:r>
            <a:endParaRPr lang="en-GB" sz="2800">
              <a:latin typeface="Tahoma" pitchFamily="34" charset="0"/>
              <a:cs typeface="Arial" pitchFamily="34" charset="0"/>
            </a:endParaRPr>
          </a:p>
        </p:txBody>
      </p:sp>
      <p:sp>
        <p:nvSpPr>
          <p:cNvPr id="25615" name="Text Box 14"/>
          <p:cNvSpPr txBox="1">
            <a:spLocks noChangeArrowheads="1"/>
          </p:cNvSpPr>
          <p:nvPr/>
        </p:nvSpPr>
        <p:spPr bwMode="auto">
          <a:xfrm>
            <a:off x="6076950" y="6453188"/>
            <a:ext cx="3067050" cy="366712"/>
          </a:xfrm>
          <a:prstGeom prst="rect">
            <a:avLst/>
          </a:prstGeom>
          <a:noFill/>
          <a:ln w="9525">
            <a:noFill/>
            <a:miter lim="800000"/>
            <a:headEnd/>
            <a:tailEnd/>
          </a:ln>
        </p:spPr>
        <p:txBody>
          <a:bodyPr wrap="none">
            <a:spAutoFit/>
          </a:bodyPr>
          <a:lstStyle/>
          <a:p>
            <a:r>
              <a:rPr lang="en-GB" i="1">
                <a:solidFill>
                  <a:schemeClr val="bg1"/>
                </a:solidFill>
                <a:cs typeface="Arial" pitchFamily="34" charset="0"/>
              </a:rPr>
              <a:t>Lessons from other domains</a:t>
            </a:r>
            <a:endParaRPr lang="en-US" i="1">
              <a:solidFill>
                <a:schemeClr val="bg1"/>
              </a:solidFill>
              <a:cs typeface="Arial"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D:\KINGSTON\prezentace\obrázky do prez\cartoons\ostra bolestcz.JPG"/>
          <p:cNvPicPr>
            <a:picLocks noChangeAspect="1" noChangeArrowheads="1"/>
          </p:cNvPicPr>
          <p:nvPr/>
        </p:nvPicPr>
        <p:blipFill>
          <a:blip r:embed="rId2" cstate="print"/>
          <a:srcRect/>
          <a:stretch>
            <a:fillRect/>
          </a:stretch>
        </p:blipFill>
        <p:spPr bwMode="auto">
          <a:xfrm>
            <a:off x="1187624" y="188640"/>
            <a:ext cx="6192688" cy="64807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a:t>Aktivní x Latentní chyby</a:t>
            </a:r>
          </a:p>
        </p:txBody>
      </p:sp>
      <p:sp>
        <p:nvSpPr>
          <p:cNvPr id="27651" name="Rectangle 3"/>
          <p:cNvSpPr>
            <a:spLocks noGrp="1" noChangeArrowheads="1"/>
          </p:cNvSpPr>
          <p:nvPr>
            <p:ph idx="4294967295"/>
          </p:nvPr>
        </p:nvSpPr>
        <p:spPr/>
        <p:txBody>
          <a:bodyPr/>
          <a:lstStyle/>
          <a:p>
            <a:r>
              <a:rPr lang="en-US"/>
              <a:t>aktivní chyba</a:t>
            </a:r>
          </a:p>
          <a:p>
            <a:pPr lvl="1"/>
            <a:r>
              <a:rPr lang="en-US"/>
              <a:t>na úrovni individuálního pracovníka </a:t>
            </a:r>
          </a:p>
          <a:p>
            <a:r>
              <a:rPr lang="en-US"/>
              <a:t>latentní chyba </a:t>
            </a:r>
          </a:p>
          <a:p>
            <a:pPr lvl="1"/>
            <a:r>
              <a:rPr lang="en-US"/>
              <a:t>skryta v systému ( vybavení, management, organizace práce)</a:t>
            </a:r>
          </a:p>
          <a:p>
            <a:pPr>
              <a:buFont typeface="Wingdings" pitchFamily="2" charset="2"/>
              <a:buNone/>
            </a:pPr>
            <a:endParaRPr lang="en-US"/>
          </a:p>
        </p:txBody>
      </p:sp>
      <p:sp>
        <p:nvSpPr>
          <p:cNvPr id="27652"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F4153D8-DFBF-42BD-8454-7045FC0B3EAD}" type="slidenum">
              <a:rPr lang="cs-CZ" sz="1400">
                <a:solidFill>
                  <a:srgbClr val="BDCF00"/>
                </a:solidFill>
                <a:latin typeface="Trebuchet MS" pitchFamily="34" charset="0"/>
              </a:rPr>
              <a:pPr algn="r"/>
              <a:t>27</a:t>
            </a:fld>
            <a:endParaRPr lang="cs-CZ" sz="1400">
              <a:solidFill>
                <a:srgbClr val="BDCF00"/>
              </a:solidFill>
              <a:latin typeface="Trebuchet MS"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25CF683-4571-466F-9C20-7F93E1B816FE}" type="slidenum">
              <a:rPr lang="cs-CZ" sz="1400">
                <a:solidFill>
                  <a:srgbClr val="BDCF00"/>
                </a:solidFill>
                <a:latin typeface="Trebuchet MS" pitchFamily="34" charset="0"/>
              </a:rPr>
              <a:pPr algn="r"/>
              <a:t>28</a:t>
            </a:fld>
            <a:endParaRPr lang="cs-CZ" sz="1400">
              <a:solidFill>
                <a:srgbClr val="BDCF00"/>
              </a:solidFill>
              <a:latin typeface="Trebuchet MS" pitchFamily="34" charset="0"/>
            </a:endParaRPr>
          </a:p>
        </p:txBody>
      </p:sp>
      <p:pic>
        <p:nvPicPr>
          <p:cNvPr id="35843" name="Picture 2" descr="marx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cs-CZ"/>
              <a:t>Zdroje latentních chyb</a:t>
            </a:r>
          </a:p>
        </p:txBody>
      </p:sp>
      <p:sp>
        <p:nvSpPr>
          <p:cNvPr id="29699" name="Rectangle 3"/>
          <p:cNvSpPr>
            <a:spLocks noGrp="1" noChangeArrowheads="1"/>
          </p:cNvSpPr>
          <p:nvPr>
            <p:ph idx="4294967295"/>
          </p:nvPr>
        </p:nvSpPr>
        <p:spPr/>
        <p:txBody>
          <a:bodyPr/>
          <a:lstStyle/>
          <a:p>
            <a:pPr>
              <a:lnSpc>
                <a:spcPct val="90000"/>
              </a:lnSpc>
            </a:pPr>
            <a:r>
              <a:rPr lang="cs-CZ"/>
              <a:t>Nepřiměřené zaškolení</a:t>
            </a:r>
          </a:p>
          <a:p>
            <a:pPr>
              <a:lnSpc>
                <a:spcPct val="90000"/>
              </a:lnSpc>
            </a:pPr>
            <a:r>
              <a:rPr lang="cs-CZ"/>
              <a:t>Nerealizovatelný plán činnosti</a:t>
            </a:r>
          </a:p>
          <a:p>
            <a:pPr>
              <a:lnSpc>
                <a:spcPct val="90000"/>
              </a:lnSpc>
            </a:pPr>
            <a:r>
              <a:rPr lang="cs-CZ"/>
              <a:t>Nedostatečná údržba přístrojů</a:t>
            </a:r>
          </a:p>
          <a:p>
            <a:pPr>
              <a:lnSpc>
                <a:spcPct val="90000"/>
              </a:lnSpc>
            </a:pPr>
            <a:r>
              <a:rPr lang="cs-CZ"/>
              <a:t>Nedodržování standardů kvality nebo jejich absence v instituci</a:t>
            </a:r>
          </a:p>
          <a:p>
            <a:pPr>
              <a:lnSpc>
                <a:spcPct val="90000"/>
              </a:lnSpc>
            </a:pPr>
            <a:r>
              <a:rPr lang="cs-CZ"/>
              <a:t>Nepřiměřené přístrojové vybavení</a:t>
            </a:r>
          </a:p>
          <a:p>
            <a:pPr>
              <a:lnSpc>
                <a:spcPct val="90000"/>
              </a:lnSpc>
            </a:pPr>
            <a:r>
              <a:rPr lang="cs-CZ"/>
              <a:t>Časový stress</a:t>
            </a:r>
          </a:p>
          <a:p>
            <a:pPr>
              <a:lnSpc>
                <a:spcPct val="90000"/>
              </a:lnSpc>
            </a:pPr>
            <a:r>
              <a:rPr lang="cs-CZ"/>
              <a:t>Nedostatečné personální obsazení</a:t>
            </a:r>
          </a:p>
          <a:p>
            <a:pPr>
              <a:lnSpc>
                <a:spcPct val="90000"/>
              </a:lnSpc>
            </a:pPr>
            <a:r>
              <a:rPr lang="cs-CZ"/>
              <a:t>Únava</a:t>
            </a:r>
          </a:p>
        </p:txBody>
      </p:sp>
      <p:sp>
        <p:nvSpPr>
          <p:cNvPr id="29700"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55F3B77-6042-46BB-8B49-98260569F07A}" type="slidenum">
              <a:rPr lang="cs-CZ" sz="1400">
                <a:solidFill>
                  <a:srgbClr val="BDCF00"/>
                </a:solidFill>
                <a:latin typeface="Trebuchet MS" pitchFamily="34" charset="0"/>
              </a:rPr>
              <a:pPr algn="r"/>
              <a:t>29</a:t>
            </a:fld>
            <a:endParaRPr lang="cs-CZ" sz="1400">
              <a:solidFill>
                <a:srgbClr val="BDCF00"/>
              </a:solidFill>
              <a:latin typeface="Trebuchet MS"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5"/>
          <p:cNvSpPr>
            <a:spLocks noGrp="1"/>
          </p:cNvSpPr>
          <p:nvPr>
            <p:ph type="sldNum" sz="quarter" idx="12"/>
          </p:nvPr>
        </p:nvSpPr>
        <p:spPr/>
        <p:txBody>
          <a:bodyPr/>
          <a:lstStyle/>
          <a:p>
            <a:fld id="{65A50063-FD58-4805-8356-537682B91358}" type="slidenum">
              <a:rPr lang="cs-CZ"/>
              <a:pPr/>
              <a:t>3</a:t>
            </a:fld>
            <a:endParaRPr lang="cs-CZ"/>
          </a:p>
        </p:txBody>
      </p:sp>
      <p:sp>
        <p:nvSpPr>
          <p:cNvPr id="149506" name="Rectangle 2"/>
          <p:cNvSpPr>
            <a:spLocks noGrp="1" noRot="1" noChangeArrowheads="1"/>
          </p:cNvSpPr>
          <p:nvPr>
            <p:ph type="title"/>
          </p:nvPr>
        </p:nvSpPr>
        <p:spPr/>
        <p:txBody>
          <a:bodyPr/>
          <a:lstStyle/>
          <a:p>
            <a:r>
              <a:rPr lang="en-US"/>
              <a:t>Lékař x pacient</a:t>
            </a:r>
          </a:p>
        </p:txBody>
      </p:sp>
      <p:sp>
        <p:nvSpPr>
          <p:cNvPr id="149507" name="Rectangle 3"/>
          <p:cNvSpPr>
            <a:spLocks noGrp="1" noRot="1" noChangeArrowheads="1"/>
          </p:cNvSpPr>
          <p:nvPr>
            <p:ph type="body" idx="1"/>
          </p:nvPr>
        </p:nvSpPr>
        <p:spPr/>
        <p:txBody>
          <a:bodyPr/>
          <a:lstStyle/>
          <a:p>
            <a:pPr>
              <a:buFont typeface="Wingdings" pitchFamily="2" charset="2"/>
              <a:buNone/>
            </a:pPr>
            <a:r>
              <a:rPr lang="en-US"/>
              <a:t>On podobat</a:t>
            </a:r>
            <a:r>
              <a:rPr lang="cs-CZ"/>
              <a:t>i</a:t>
            </a:r>
            <a:r>
              <a:rPr lang="en-US"/>
              <a:t> se bude Bohu - budiž spasitelem otroků, lidí chudobných, mužů bohatých i šlechticů - všem bude bratrem a ochráncem…</a:t>
            </a:r>
          </a:p>
          <a:p>
            <a:pPr>
              <a:buFont typeface="Wingdings" pitchFamily="2" charset="2"/>
              <a:buNone/>
            </a:pPr>
            <a:endParaRPr lang="en-US"/>
          </a:p>
          <a:p>
            <a:pPr algn="r">
              <a:buFont typeface="Wingdings" pitchFamily="2" charset="2"/>
              <a:buNone/>
            </a:pPr>
            <a:r>
              <a:rPr lang="en-US"/>
              <a:t>(Asklepión)</a:t>
            </a:r>
          </a:p>
        </p:txBody>
      </p:sp>
    </p:spTree>
    <p:extLst>
      <p:ext uri="{BB962C8B-B14F-4D97-AF65-F5344CB8AC3E}">
        <p14:creationId xmlns:p14="http://schemas.microsoft.com/office/powerpoint/2010/main" val="2281020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cs-CZ" dirty="0"/>
              <a:t>Příčiny poškození pacientů</a:t>
            </a:r>
          </a:p>
        </p:txBody>
      </p:sp>
      <p:graphicFrame>
        <p:nvGraphicFramePr>
          <p:cNvPr id="31747" name="Object 3"/>
          <p:cNvGraphicFramePr>
            <a:graphicFrameLocks noGrp="1" noChangeAspect="1"/>
          </p:cNvGraphicFramePr>
          <p:nvPr>
            <p:ph idx="4294967295"/>
          </p:nvPr>
        </p:nvGraphicFramePr>
        <p:xfrm>
          <a:off x="465138" y="1600200"/>
          <a:ext cx="8213725" cy="4525963"/>
        </p:xfrm>
        <a:graphic>
          <a:graphicData uri="http://schemas.openxmlformats.org/presentationml/2006/ole">
            <mc:AlternateContent xmlns:mc="http://schemas.openxmlformats.org/markup-compatibility/2006">
              <mc:Choice xmlns:v="urn:schemas-microsoft-com:vml" Requires="v">
                <p:oleObj spid="_x0000_s31757" name="Graf" r:id="rId4" imgW="8229600" imgH="4533900" progId="MSGraph.Chart.8">
                  <p:embed followColorScheme="full"/>
                </p:oleObj>
              </mc:Choice>
              <mc:Fallback>
                <p:oleObj name="Graf" r:id="rId4" imgW="8229600" imgH="45339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1600200"/>
                        <a:ext cx="8213725" cy="45259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748"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48BA977-5140-4B53-9769-664825ED1D8E}" type="slidenum">
              <a:rPr lang="cs-CZ" sz="1400">
                <a:solidFill>
                  <a:srgbClr val="BDCF00"/>
                </a:solidFill>
                <a:latin typeface="Trebuchet MS" pitchFamily="34" charset="0"/>
              </a:rPr>
              <a:pPr algn="r"/>
              <a:t>30</a:t>
            </a:fld>
            <a:endParaRPr lang="cs-CZ" sz="1400">
              <a:solidFill>
                <a:srgbClr val="BDCF00"/>
              </a:solidFill>
              <a:latin typeface="Trebuchet MS"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57200" y="277813"/>
            <a:ext cx="8229600" cy="1143000"/>
          </a:xfrm>
        </p:spPr>
        <p:txBody>
          <a:bodyPr/>
          <a:lstStyle/>
          <a:p>
            <a:r>
              <a:rPr lang="cs-CZ" b="1"/>
              <a:t>Situace v organizaci</a:t>
            </a:r>
          </a:p>
        </p:txBody>
      </p:sp>
      <p:sp>
        <p:nvSpPr>
          <p:cNvPr id="33795" name="Rectangle 3"/>
          <p:cNvSpPr>
            <a:spLocks noGrp="1" noChangeArrowheads="1"/>
          </p:cNvSpPr>
          <p:nvPr>
            <p:ph type="body" sz="half" idx="4294967295"/>
          </p:nvPr>
        </p:nvSpPr>
        <p:spPr>
          <a:xfrm>
            <a:off x="457200" y="1600200"/>
            <a:ext cx="4038600" cy="4530725"/>
          </a:xfrm>
        </p:spPr>
        <p:txBody>
          <a:bodyPr/>
          <a:lstStyle/>
          <a:p>
            <a:r>
              <a:rPr lang="cs-CZ"/>
              <a:t>Ryby vodu nevidí, protože v ní žijí.</a:t>
            </a:r>
          </a:p>
          <a:p>
            <a:r>
              <a:rPr lang="cs-CZ"/>
              <a:t>Normalizace odchylky</a:t>
            </a:r>
          </a:p>
          <a:p>
            <a:pPr lvl="1"/>
            <a:r>
              <a:rPr lang="cs-CZ"/>
              <a:t>Nepřiměřená kreativita</a:t>
            </a:r>
          </a:p>
          <a:p>
            <a:pPr lvl="1"/>
            <a:r>
              <a:rPr lang="cs-CZ"/>
              <a:t>„Špinavé“ myšlení</a:t>
            </a:r>
          </a:p>
        </p:txBody>
      </p:sp>
      <p:pic>
        <p:nvPicPr>
          <p:cNvPr id="33796" name="Picture 4" descr="bakteriebestie"/>
          <p:cNvPicPr>
            <a:picLocks noGrp="1" noChangeAspect="1" noChangeArrowheads="1"/>
          </p:cNvPicPr>
          <p:nvPr>
            <p:ph sz="half" idx="4294967295"/>
          </p:nvPr>
        </p:nvPicPr>
        <p:blipFill>
          <a:blip r:embed="rId3" cstate="print"/>
          <a:srcRect/>
          <a:stretch>
            <a:fillRect/>
          </a:stretch>
        </p:blipFill>
        <p:spPr>
          <a:xfrm>
            <a:off x="4500563" y="1484313"/>
            <a:ext cx="4319587" cy="4752975"/>
          </a:xfrm>
        </p:spPr>
      </p:pic>
      <p:sp>
        <p:nvSpPr>
          <p:cNvPr id="33797" name="Zástupný symbol pro číslo snímku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3FA16E3-7009-449F-9104-2119529A9E7D}" type="slidenum">
              <a:rPr lang="cs-CZ" sz="1400">
                <a:solidFill>
                  <a:srgbClr val="BDCF00"/>
                </a:solidFill>
                <a:latin typeface="Trebuchet MS" pitchFamily="34" charset="0"/>
              </a:rPr>
              <a:pPr algn="r"/>
              <a:t>31</a:t>
            </a:fld>
            <a:endParaRPr lang="cs-CZ" sz="1400">
              <a:solidFill>
                <a:srgbClr val="BDCF00"/>
              </a:solidFill>
              <a:latin typeface="Trebuchet MS"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r>
              <a:rPr lang="cs-CZ"/>
              <a:t>Ochrana pacienta před dopadem chyby</a:t>
            </a:r>
          </a:p>
        </p:txBody>
      </p:sp>
      <p:sp>
        <p:nvSpPr>
          <p:cNvPr id="39939" name="Rectangle 3"/>
          <p:cNvSpPr>
            <a:spLocks noGrp="1" noChangeArrowheads="1"/>
          </p:cNvSpPr>
          <p:nvPr>
            <p:ph idx="4294967295"/>
          </p:nvPr>
        </p:nvSpPr>
        <p:spPr/>
        <p:txBody>
          <a:bodyPr/>
          <a:lstStyle/>
          <a:p>
            <a:r>
              <a:rPr lang="cs-CZ"/>
              <a:t>předbežná identifikace chyby (alarmy, elektronické programy preskripce)</a:t>
            </a:r>
          </a:p>
          <a:p>
            <a:r>
              <a:rPr lang="cs-CZ"/>
              <a:t>Vynucené činnosti</a:t>
            </a:r>
          </a:p>
          <a:p>
            <a:r>
              <a:rPr lang="cs-CZ"/>
              <a:t>Omezené činnosti</a:t>
            </a:r>
          </a:p>
          <a:p>
            <a:r>
              <a:rPr lang="cs-CZ"/>
              <a:t>Nadbytečné činnosti</a:t>
            </a:r>
          </a:p>
        </p:txBody>
      </p:sp>
      <p:sp>
        <p:nvSpPr>
          <p:cNvPr id="39940"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352A043-C59D-40BC-9CAC-767ACB3E9CB2}" type="slidenum">
              <a:rPr lang="cs-CZ" sz="1400">
                <a:solidFill>
                  <a:srgbClr val="BDCF00"/>
                </a:solidFill>
                <a:latin typeface="Trebuchet MS" pitchFamily="34" charset="0"/>
              </a:rPr>
              <a:pPr algn="r"/>
              <a:t>32</a:t>
            </a:fld>
            <a:endParaRPr lang="cs-CZ" sz="1400">
              <a:solidFill>
                <a:srgbClr val="BDCF00"/>
              </a:solidFill>
              <a:latin typeface="Trebuchet MS"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457200" y="277813"/>
            <a:ext cx="8229600" cy="1143000"/>
          </a:xfrm>
        </p:spPr>
        <p:txBody>
          <a:bodyPr>
            <a:normAutofit fontScale="90000"/>
          </a:bodyPr>
          <a:lstStyle/>
          <a:p>
            <a:r>
              <a:rPr lang="cs-CZ" sz="4800" b="1"/>
              <a:t>Chybami se učí i zdravotníci, školné platí pacienti.</a:t>
            </a:r>
          </a:p>
        </p:txBody>
      </p:sp>
      <p:graphicFrame>
        <p:nvGraphicFramePr>
          <p:cNvPr id="157699" name="Group 3"/>
          <p:cNvGraphicFramePr>
            <a:graphicFrameLocks noGrp="1"/>
          </p:cNvGraphicFramePr>
          <p:nvPr/>
        </p:nvGraphicFramePr>
        <p:xfrm>
          <a:off x="468313" y="1773238"/>
          <a:ext cx="8229600" cy="4530726"/>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3200" b="1" i="0" u="none" strike="noStrike" cap="none" normalizeH="0" baseline="0">
                          <a:ln>
                            <a:noFill/>
                          </a:ln>
                          <a:solidFill>
                            <a:schemeClr val="tx1"/>
                          </a:solidFill>
                          <a:effectLst/>
                          <a:latin typeface="Arial" pitchFamily="34" charset="0"/>
                        </a:rPr>
                        <a:t>Dříve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3200" b="1" i="0" u="none" strike="noStrike" cap="none" normalizeH="0" baseline="0">
                          <a:ln>
                            <a:noFill/>
                          </a:ln>
                          <a:solidFill>
                            <a:schemeClr val="tx1"/>
                          </a:solidFill>
                          <a:effectLst/>
                          <a:latin typeface="Arial" pitchFamily="34" charset="0"/>
                        </a:rPr>
                        <a:t>Nyní</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3200" b="0" i="0" u="none" strike="noStrike" cap="none" normalizeH="0" baseline="0">
                          <a:ln>
                            <a:noFill/>
                          </a:ln>
                          <a:solidFill>
                            <a:schemeClr val="tx1"/>
                          </a:solidFill>
                          <a:effectLst/>
                          <a:latin typeface="Arial" pitchFamily="34" charset="0"/>
                        </a:rPr>
                        <a:t>Kdo to udělal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3200" b="0" i="0" u="none" strike="noStrike" cap="none" normalizeH="0" baseline="0">
                          <a:ln>
                            <a:noFill/>
                          </a:ln>
                          <a:solidFill>
                            <a:schemeClr val="tx1"/>
                          </a:solidFill>
                          <a:effectLst/>
                          <a:latin typeface="Arial" pitchFamily="34" charset="0"/>
                        </a:rPr>
                        <a:t>Co se stalo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08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3200" b="0" i="0" u="none" strike="noStrike" cap="none" normalizeH="0" baseline="0">
                          <a:ln>
                            <a:noFill/>
                          </a:ln>
                          <a:solidFill>
                            <a:schemeClr val="tx1"/>
                          </a:solidFill>
                          <a:effectLst/>
                          <a:latin typeface="Arial" pitchFamily="34" charset="0"/>
                        </a:rPr>
                        <a:t>Lidské pochybení.</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3200" b="0" i="0" u="none" strike="noStrike" cap="none" normalizeH="0" baseline="0">
                          <a:ln>
                            <a:noFill/>
                          </a:ln>
                          <a:solidFill>
                            <a:schemeClr val="tx1"/>
                          </a:solidFill>
                          <a:effectLst/>
                          <a:latin typeface="Arial" pitchFamily="34" charset="0"/>
                        </a:rPr>
                        <a:t>Systémový problém.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3200" b="0" i="0" u="none" strike="noStrike" cap="none" normalizeH="0" baseline="0">
                          <a:ln>
                            <a:noFill/>
                          </a:ln>
                          <a:solidFill>
                            <a:schemeClr val="tx1"/>
                          </a:solidFill>
                          <a:effectLst/>
                          <a:latin typeface="Arial" pitchFamily="34" charset="0"/>
                        </a:rPr>
                        <a:t>Vyšetřování</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3200" b="0" i="0" u="none" strike="noStrike" cap="none" normalizeH="0" baseline="0">
                          <a:ln>
                            <a:noFill/>
                          </a:ln>
                          <a:solidFill>
                            <a:schemeClr val="tx1"/>
                          </a:solidFill>
                          <a:effectLst/>
                          <a:latin typeface="Arial" pitchFamily="34" charset="0"/>
                        </a:rPr>
                        <a:t>Analýza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3200" b="0" i="0" u="none" strike="noStrike" cap="none" normalizeH="0" baseline="0">
                          <a:ln>
                            <a:noFill/>
                          </a:ln>
                          <a:solidFill>
                            <a:schemeClr val="tx1"/>
                          </a:solidFill>
                          <a:effectLst/>
                          <a:latin typeface="Arial" pitchFamily="34" charset="0"/>
                        </a:rPr>
                        <a:t>Vina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cs-CZ" sz="3200" b="0" i="0" u="none" strike="noStrike" cap="none" normalizeH="0" baseline="0">
                          <a:ln>
                            <a:noFill/>
                          </a:ln>
                          <a:solidFill>
                            <a:schemeClr val="tx1"/>
                          </a:solidFill>
                          <a:effectLst/>
                          <a:latin typeface="Arial" pitchFamily="34" charset="0"/>
                        </a:rPr>
                        <a:t>odpovědnost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2007"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5091DA1-4C0C-430A-9CE9-52283B9B1F42}" type="slidenum">
              <a:rPr lang="cs-CZ" sz="1400">
                <a:solidFill>
                  <a:srgbClr val="BDCF00"/>
                </a:solidFill>
                <a:latin typeface="Trebuchet MS" pitchFamily="34" charset="0"/>
              </a:rPr>
              <a:pPr algn="r"/>
              <a:t>33</a:t>
            </a:fld>
            <a:endParaRPr lang="cs-CZ" sz="1400">
              <a:solidFill>
                <a:srgbClr val="BDCF00"/>
              </a:solidFill>
              <a:latin typeface="Trebuchet MS"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rizikové medikace </a:t>
            </a:r>
          </a:p>
        </p:txBody>
      </p:sp>
      <p:sp>
        <p:nvSpPr>
          <p:cNvPr id="3" name="Zástupný symbol pro obsah 2"/>
          <p:cNvSpPr>
            <a:spLocks noGrp="1"/>
          </p:cNvSpPr>
          <p:nvPr>
            <p:ph idx="1"/>
          </p:nvPr>
        </p:nvSpPr>
        <p:spPr/>
        <p:txBody>
          <a:bodyPr>
            <a:normAutofit fontScale="77500" lnSpcReduction="20000"/>
          </a:bodyPr>
          <a:lstStyle/>
          <a:p>
            <a:pPr marL="0" indent="0" algn="just">
              <a:buNone/>
            </a:pPr>
            <a:r>
              <a:rPr lang="cs-CZ" dirty="0"/>
              <a:t>Pacient (45 let) nastupuje do zdravotnického zařízení poskytovatele zdravotních služeb k v pořadí již 4. </a:t>
            </a:r>
            <a:r>
              <a:rPr lang="cs-CZ" dirty="0" err="1"/>
              <a:t>reoperaci</a:t>
            </a:r>
            <a:r>
              <a:rPr lang="cs-CZ" dirty="0"/>
              <a:t> tříselné kýly. </a:t>
            </a:r>
          </a:p>
          <a:p>
            <a:pPr marL="0" indent="0" algn="just">
              <a:buNone/>
            </a:pPr>
            <a:r>
              <a:rPr lang="cs-CZ" dirty="0"/>
              <a:t>Po operaci rozhodnuto o tom, že operační rána zůstane po určitou dobu otevřená a bude se čistit, aby nedošlo k opětovnému zánětu. Po cca 10 dnech proveden v ranních hodinách drobný chirurgický zákrok spočívající v zašití rány. Odpoledne si pacient stěžuje na bolest v operační ráně. </a:t>
            </a:r>
          </a:p>
          <a:p>
            <a:pPr marL="0" indent="0" algn="just">
              <a:buNone/>
            </a:pPr>
            <a:r>
              <a:rPr lang="cs-CZ" dirty="0"/>
              <a:t>Sestra podává na základě ústní ordinace lékaře analgetikum </a:t>
            </a:r>
            <a:r>
              <a:rPr lang="cs-CZ" dirty="0" err="1"/>
              <a:t>Novalgin</a:t>
            </a:r>
            <a:r>
              <a:rPr lang="cs-CZ" dirty="0"/>
              <a:t>. U pacienta dochází k těžkému anafylaktickému šoku se zástavou srdce. Zahájena kardiopulmonální resuscitace, avšak bohužel bez úspěchu.</a:t>
            </a:r>
          </a:p>
        </p:txBody>
      </p:sp>
    </p:spTree>
    <p:extLst>
      <p:ext uri="{BB962C8B-B14F-4D97-AF65-F5344CB8AC3E}">
        <p14:creationId xmlns:p14="http://schemas.microsoft.com/office/powerpoint/2010/main" val="3110027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rizikové medikace</a:t>
            </a:r>
          </a:p>
        </p:txBody>
      </p:sp>
      <p:sp>
        <p:nvSpPr>
          <p:cNvPr id="3" name="Zástupný symbol pro obsah 2"/>
          <p:cNvSpPr>
            <a:spLocks noGrp="1"/>
          </p:cNvSpPr>
          <p:nvPr>
            <p:ph idx="1"/>
          </p:nvPr>
        </p:nvSpPr>
        <p:spPr/>
        <p:txBody>
          <a:bodyPr/>
          <a:lstStyle/>
          <a:p>
            <a:pPr marL="0" indent="0">
              <a:buNone/>
            </a:pPr>
            <a:r>
              <a:rPr lang="cs-CZ" dirty="0"/>
              <a:t>Ze zdravotnické dokumentace pacienta vyplývá jasný údaj o alergii pacienta na léčivé přípravky obsahující  </a:t>
            </a:r>
            <a:r>
              <a:rPr lang="cs-CZ" i="1" dirty="0" err="1"/>
              <a:t>metamizol</a:t>
            </a:r>
            <a:r>
              <a:rPr lang="cs-CZ" dirty="0"/>
              <a:t> (</a:t>
            </a:r>
            <a:r>
              <a:rPr lang="cs-CZ" dirty="0" err="1"/>
              <a:t>Algifen</a:t>
            </a:r>
            <a:r>
              <a:rPr lang="cs-CZ" dirty="0"/>
              <a:t>, </a:t>
            </a:r>
            <a:r>
              <a:rPr lang="cs-CZ" dirty="0" err="1"/>
              <a:t>Novalgin</a:t>
            </a:r>
            <a:r>
              <a:rPr lang="cs-CZ" dirty="0"/>
              <a:t>). Ve zdravotnické dokumentaci je údaj o alergii uváděn opakovaně v různých částech zdravotnické dokumentace.</a:t>
            </a:r>
          </a:p>
          <a:p>
            <a:pPr marL="0" indent="0">
              <a:buNone/>
            </a:pPr>
            <a:endParaRPr lang="cs-CZ" dirty="0"/>
          </a:p>
        </p:txBody>
      </p:sp>
    </p:spTree>
    <p:extLst>
      <p:ext uri="{BB962C8B-B14F-4D97-AF65-F5344CB8AC3E}">
        <p14:creationId xmlns:p14="http://schemas.microsoft.com/office/powerpoint/2010/main" val="1778050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rizikové medikace</a:t>
            </a:r>
          </a:p>
        </p:txBody>
      </p:sp>
      <p:sp>
        <p:nvSpPr>
          <p:cNvPr id="3" name="Zástupný symbol pro obsah 2"/>
          <p:cNvSpPr>
            <a:spLocks noGrp="1"/>
          </p:cNvSpPr>
          <p:nvPr>
            <p:ph idx="1"/>
          </p:nvPr>
        </p:nvSpPr>
        <p:spPr/>
        <p:txBody>
          <a:bodyPr/>
          <a:lstStyle/>
          <a:p>
            <a:pPr marL="0" indent="0">
              <a:buNone/>
            </a:pPr>
            <a:endParaRPr lang="cs-CZ" dirty="0"/>
          </a:p>
          <a:p>
            <a:pPr marL="0" indent="0">
              <a:buNone/>
            </a:pPr>
            <a:r>
              <a:rPr lang="cs-CZ" dirty="0"/>
              <a:t>Lékař: „</a:t>
            </a:r>
            <a:r>
              <a:rPr lang="cs-CZ" i="1" dirty="0"/>
              <a:t>Sestra podala léčivý přípravek bez ordinace lékaře, na vlastní pěst</a:t>
            </a:r>
            <a:r>
              <a:rPr lang="cs-CZ" dirty="0"/>
              <a:t>“</a:t>
            </a:r>
          </a:p>
          <a:p>
            <a:pPr marL="0" indent="0">
              <a:buNone/>
            </a:pPr>
            <a:r>
              <a:rPr lang="cs-CZ" dirty="0"/>
              <a:t>Sestra: „</a:t>
            </a:r>
            <a:r>
              <a:rPr lang="cs-CZ" i="1" dirty="0"/>
              <a:t>Nikdy bych nepodala lék bez ordinace lékaře, tuto zásadu dodržují všechny všeobecné sestry v ČR</a:t>
            </a:r>
            <a:r>
              <a:rPr lang="cs-CZ" dirty="0"/>
              <a:t>“</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642237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Případ</a:t>
            </a:r>
            <a:r>
              <a:rPr lang="en-US" dirty="0"/>
              <a:t> </a:t>
            </a:r>
            <a:r>
              <a:rPr lang="en-US" dirty="0" err="1"/>
              <a:t>rizikové</a:t>
            </a:r>
            <a:r>
              <a:rPr lang="en-US" dirty="0"/>
              <a:t> </a:t>
            </a:r>
            <a:r>
              <a:rPr lang="en-US" dirty="0" err="1"/>
              <a:t>medikace</a:t>
            </a:r>
            <a:endParaRPr lang="en-US" dirty="0"/>
          </a:p>
        </p:txBody>
      </p:sp>
      <p:sp>
        <p:nvSpPr>
          <p:cNvPr id="3" name="Content Placeholder 2"/>
          <p:cNvSpPr>
            <a:spLocks noGrp="1"/>
          </p:cNvSpPr>
          <p:nvPr>
            <p:ph idx="1"/>
          </p:nvPr>
        </p:nvSpPr>
        <p:spPr/>
        <p:txBody>
          <a:bodyPr/>
          <a:lstStyle/>
          <a:p>
            <a:r>
              <a:rPr lang="en-US" dirty="0" err="1"/>
              <a:t>Problémy</a:t>
            </a:r>
            <a:endParaRPr lang="en-US" dirty="0"/>
          </a:p>
          <a:p>
            <a:pPr lvl="1"/>
            <a:r>
              <a:rPr lang="en-US" dirty="0" err="1"/>
              <a:t>Verbální</a:t>
            </a:r>
            <a:r>
              <a:rPr lang="en-US" dirty="0"/>
              <a:t> /</a:t>
            </a:r>
            <a:r>
              <a:rPr lang="en-US" dirty="0" err="1"/>
              <a:t>telefonické</a:t>
            </a:r>
            <a:r>
              <a:rPr lang="en-US" dirty="0"/>
              <a:t> </a:t>
            </a:r>
            <a:r>
              <a:rPr lang="en-US" dirty="0" err="1"/>
              <a:t>ordinace</a:t>
            </a:r>
            <a:endParaRPr lang="en-US" dirty="0"/>
          </a:p>
          <a:p>
            <a:pPr lvl="1"/>
            <a:r>
              <a:rPr lang="en-US" dirty="0"/>
              <a:t>“</a:t>
            </a:r>
            <a:r>
              <a:rPr lang="en-US" dirty="0" err="1"/>
              <a:t>špinavé</a:t>
            </a:r>
            <a:r>
              <a:rPr lang="en-US" dirty="0"/>
              <a:t> </a:t>
            </a:r>
            <a:r>
              <a:rPr lang="en-US" dirty="0" err="1"/>
              <a:t>myšlení</a:t>
            </a:r>
            <a:r>
              <a:rPr lang="en-US" dirty="0"/>
              <a:t>”</a:t>
            </a:r>
          </a:p>
          <a:p>
            <a:pPr lvl="1"/>
            <a:r>
              <a:rPr lang="en-US" dirty="0"/>
              <a:t>	</a:t>
            </a:r>
            <a:r>
              <a:rPr lang="en-US" i="1" dirty="0"/>
              <a:t>Absence </a:t>
            </a:r>
            <a:r>
              <a:rPr lang="en-US" i="1" dirty="0" err="1"/>
              <a:t>elektronických</a:t>
            </a:r>
            <a:r>
              <a:rPr lang="en-US" i="1" dirty="0"/>
              <a:t> </a:t>
            </a:r>
            <a:r>
              <a:rPr lang="en-US" i="1" dirty="0" err="1"/>
              <a:t>medikačních</a:t>
            </a:r>
            <a:r>
              <a:rPr lang="en-US" i="1" dirty="0"/>
              <a:t> </a:t>
            </a:r>
            <a:r>
              <a:rPr lang="en-US" i="1" dirty="0" err="1"/>
              <a:t>systémů</a:t>
            </a:r>
            <a:endParaRPr lang="en-US" i="1" dirty="0"/>
          </a:p>
          <a:p>
            <a:pPr lvl="1"/>
            <a:endParaRPr lang="en-US" dirty="0"/>
          </a:p>
          <a:p>
            <a:pPr lvl="1"/>
            <a:endParaRPr lang="en-US" dirty="0"/>
          </a:p>
        </p:txBody>
      </p:sp>
    </p:spTree>
    <p:extLst>
      <p:ext uri="{BB962C8B-B14F-4D97-AF65-F5344CB8AC3E}">
        <p14:creationId xmlns:p14="http://schemas.microsoft.com/office/powerpoint/2010/main" val="3554921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CA32E790-7D7B-D645-B6E2-98B3B28F5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483" y="332656"/>
            <a:ext cx="6417840" cy="6048672"/>
          </a:xfrm>
          <a:prstGeom prst="rect">
            <a:avLst/>
          </a:prstGeom>
        </p:spPr>
      </p:pic>
    </p:spTree>
    <p:extLst>
      <p:ext uri="{BB962C8B-B14F-4D97-AF65-F5344CB8AC3E}">
        <p14:creationId xmlns:p14="http://schemas.microsoft.com/office/powerpoint/2010/main" val="1575573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cs-CZ"/>
              <a:t>Vina – proč tak rádi ?</a:t>
            </a:r>
            <a:endParaRPr lang="en-GB"/>
          </a:p>
        </p:txBody>
      </p:sp>
      <p:sp>
        <p:nvSpPr>
          <p:cNvPr id="66563" name="Rectangle 3"/>
          <p:cNvSpPr>
            <a:spLocks noGrp="1" noChangeArrowheads="1"/>
          </p:cNvSpPr>
          <p:nvPr>
            <p:ph idx="4294967295"/>
          </p:nvPr>
        </p:nvSpPr>
        <p:spPr>
          <a:xfrm>
            <a:off x="2124075" y="2060575"/>
            <a:ext cx="5181600" cy="3886200"/>
          </a:xfrm>
        </p:spPr>
        <p:txBody>
          <a:bodyPr/>
          <a:lstStyle/>
          <a:p>
            <a:r>
              <a:rPr lang="cs-CZ"/>
              <a:t>Chybná diagnostika příčiny</a:t>
            </a:r>
            <a:endParaRPr lang="en-GB"/>
          </a:p>
          <a:p>
            <a:r>
              <a:rPr lang="cs-CZ"/>
              <a:t>Iluze svobodné vůle</a:t>
            </a:r>
            <a:endParaRPr lang="en-GB"/>
          </a:p>
          <a:p>
            <a:r>
              <a:rPr lang="cs-CZ"/>
              <a:t>Teorie spravedlivého světa</a:t>
            </a:r>
            <a:endParaRPr lang="en-GB"/>
          </a:p>
          <a:p>
            <a:r>
              <a:rPr lang="cs-CZ"/>
              <a:t>Faleš zpětného zrcátka</a:t>
            </a:r>
            <a:endParaRPr lang="en-GB"/>
          </a:p>
          <a:p>
            <a:r>
              <a:rPr lang="cs-CZ"/>
              <a:t>Pohodlnost</a:t>
            </a:r>
            <a:endParaRPr lang="en-GB"/>
          </a:p>
          <a:p>
            <a:r>
              <a:rPr lang="cs-CZ"/>
              <a:t>Forensní snadnost</a:t>
            </a:r>
            <a:endParaRPr lang="en-GB"/>
          </a:p>
        </p:txBody>
      </p:sp>
      <p:sp>
        <p:nvSpPr>
          <p:cNvPr id="66564" name="Text Box 4"/>
          <p:cNvSpPr txBox="1">
            <a:spLocks noChangeArrowheads="1"/>
          </p:cNvSpPr>
          <p:nvPr/>
        </p:nvSpPr>
        <p:spPr bwMode="auto">
          <a:xfrm>
            <a:off x="7432675" y="6400800"/>
            <a:ext cx="1390650" cy="366713"/>
          </a:xfrm>
          <a:prstGeom prst="rect">
            <a:avLst/>
          </a:prstGeom>
          <a:noFill/>
          <a:ln w="9525">
            <a:noFill/>
            <a:miter lim="800000"/>
            <a:headEnd/>
            <a:tailEnd/>
          </a:ln>
        </p:spPr>
        <p:txBody>
          <a:bodyPr wrap="none">
            <a:spAutoFit/>
          </a:bodyPr>
          <a:lstStyle/>
          <a:p>
            <a:r>
              <a:rPr lang="en-GB" i="1">
                <a:solidFill>
                  <a:schemeClr val="bg1"/>
                </a:solidFill>
              </a:rPr>
              <a:t>The journey</a:t>
            </a:r>
            <a:endParaRPr lang="en-US" i="1">
              <a:solidFill>
                <a:schemeClr val="bg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brazek-nesudt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527876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r>
              <a:rPr lang="cs-CZ"/>
              <a:t>Trest za obvinění jednotlivce</a:t>
            </a:r>
            <a:endParaRPr lang="en-GB"/>
          </a:p>
        </p:txBody>
      </p:sp>
      <p:sp>
        <p:nvSpPr>
          <p:cNvPr id="68611" name="Rectangle 3"/>
          <p:cNvSpPr>
            <a:spLocks noGrp="1" noChangeArrowheads="1"/>
          </p:cNvSpPr>
          <p:nvPr>
            <p:ph idx="4294967295"/>
          </p:nvPr>
        </p:nvSpPr>
        <p:spPr>
          <a:xfrm>
            <a:off x="684213" y="1989138"/>
            <a:ext cx="7772400" cy="4114800"/>
          </a:xfrm>
        </p:spPr>
        <p:txBody>
          <a:bodyPr/>
          <a:lstStyle/>
          <a:p>
            <a:r>
              <a:rPr lang="cs-CZ"/>
              <a:t>Nejsou diagnostikovány residentní patogeny</a:t>
            </a:r>
            <a:endParaRPr lang="en-GB"/>
          </a:p>
          <a:p>
            <a:r>
              <a:rPr lang="cs-CZ"/>
              <a:t>Nejsou odhalena další rizika</a:t>
            </a:r>
            <a:endParaRPr lang="en-GB"/>
          </a:p>
          <a:p>
            <a:r>
              <a:rPr lang="cs-CZ"/>
              <a:t>Sledování špatného cíle</a:t>
            </a:r>
            <a:endParaRPr lang="en-GB"/>
          </a:p>
          <a:p>
            <a:r>
              <a:rPr lang="cs-CZ"/>
              <a:t>Vina a otevřenost jsou nekompatibilní</a:t>
            </a:r>
            <a:endParaRPr lang="en-GB"/>
          </a:p>
        </p:txBody>
      </p:sp>
      <p:sp>
        <p:nvSpPr>
          <p:cNvPr id="68612" name="Text Box 4"/>
          <p:cNvSpPr txBox="1">
            <a:spLocks noChangeArrowheads="1"/>
          </p:cNvSpPr>
          <p:nvPr/>
        </p:nvSpPr>
        <p:spPr bwMode="auto">
          <a:xfrm>
            <a:off x="7432675" y="6400800"/>
            <a:ext cx="1390650" cy="366713"/>
          </a:xfrm>
          <a:prstGeom prst="rect">
            <a:avLst/>
          </a:prstGeom>
          <a:noFill/>
          <a:ln w="9525">
            <a:noFill/>
            <a:miter lim="800000"/>
            <a:headEnd/>
            <a:tailEnd/>
          </a:ln>
        </p:spPr>
        <p:txBody>
          <a:bodyPr wrap="none">
            <a:spAutoFit/>
          </a:bodyPr>
          <a:lstStyle/>
          <a:p>
            <a:r>
              <a:rPr lang="en-GB" i="1">
                <a:solidFill>
                  <a:schemeClr val="bg1"/>
                </a:solidFill>
              </a:rPr>
              <a:t>The journey</a:t>
            </a:r>
            <a:endParaRPr lang="en-US" i="1">
              <a:solidFill>
                <a:schemeClr val="bg1"/>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idx="4294967295"/>
          </p:nvPr>
        </p:nvSpPr>
        <p:spPr>
          <a:xfrm>
            <a:off x="827088" y="2133600"/>
            <a:ext cx="7442200" cy="2087563"/>
          </a:xfrm>
        </p:spPr>
        <p:txBody>
          <a:bodyPr/>
          <a:lstStyle/>
          <a:p>
            <a:pPr>
              <a:lnSpc>
                <a:spcPct val="150000"/>
              </a:lnSpc>
            </a:pPr>
            <a:r>
              <a:rPr lang="cs-CZ" dirty="0"/>
              <a:t> Resortní bezpečnostní cíle</a:t>
            </a:r>
            <a:endParaRPr lang="cs-CZ" sz="2800"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r>
              <a:rPr lang="cs-CZ"/>
              <a:t>Resortní bezpečnostní cíle pro rok 2010</a:t>
            </a:r>
          </a:p>
        </p:txBody>
      </p:sp>
      <p:pic>
        <p:nvPicPr>
          <p:cNvPr id="71683" name="Picture 13"/>
          <p:cNvPicPr>
            <a:picLocks noChangeAspect="1" noChangeArrowheads="1"/>
          </p:cNvPicPr>
          <p:nvPr/>
        </p:nvPicPr>
        <p:blipFill>
          <a:blip r:embed="rId2" cstate="print"/>
          <a:srcRect/>
          <a:stretch>
            <a:fillRect/>
          </a:stretch>
        </p:blipFill>
        <p:spPr bwMode="auto">
          <a:xfrm>
            <a:off x="1835150" y="1844675"/>
            <a:ext cx="5619750" cy="4314825"/>
          </a:xfrm>
          <a:prstGeom prst="rect">
            <a:avLst/>
          </a:prstGeom>
          <a:noFill/>
          <a:ln w="9525">
            <a:noFill/>
            <a:miter lim="800000"/>
            <a:headEnd/>
            <a:tailEnd/>
          </a:ln>
        </p:spPr>
      </p:pic>
      <p:sp>
        <p:nvSpPr>
          <p:cNvPr id="71684" name="Rectangle 15"/>
          <p:cNvSpPr>
            <a:spLocks noChangeArrowheads="1"/>
          </p:cNvSpPr>
          <p:nvPr/>
        </p:nvSpPr>
        <p:spPr bwMode="auto">
          <a:xfrm>
            <a:off x="2555875" y="1989138"/>
            <a:ext cx="4679950" cy="396875"/>
          </a:xfrm>
          <a:prstGeom prst="rect">
            <a:avLst/>
          </a:prstGeom>
          <a:noFill/>
          <a:ln w="9525">
            <a:noFill/>
            <a:miter lim="800000"/>
            <a:headEnd/>
            <a:tailEnd/>
          </a:ln>
        </p:spPr>
        <p:txBody>
          <a:bodyPr>
            <a:spAutoFit/>
          </a:bodyPr>
          <a:lstStyle/>
          <a:p>
            <a:r>
              <a:rPr lang="cs-CZ" b="1">
                <a:solidFill>
                  <a:schemeClr val="bg1"/>
                </a:solidFill>
              </a:rPr>
              <a:t>1. Bezpečná identifikace pacientů</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pPr marL="381000" indent="-381000"/>
            <a:r>
              <a:rPr lang="cs-CZ"/>
              <a:t>1. Bezpečná identifikace pacientů</a:t>
            </a:r>
            <a:endParaRPr lang="cs-CZ">
              <a:solidFill>
                <a:srgbClr val="D31145"/>
              </a:solidFill>
            </a:endParaRPr>
          </a:p>
        </p:txBody>
      </p:sp>
      <p:sp>
        <p:nvSpPr>
          <p:cNvPr id="13316" name="Rectangle 3"/>
          <p:cNvSpPr>
            <a:spLocks noGrp="1" noChangeArrowheads="1"/>
          </p:cNvSpPr>
          <p:nvPr>
            <p:ph type="body" idx="4294967295"/>
          </p:nvPr>
        </p:nvSpPr>
        <p:spPr>
          <a:xfrm>
            <a:off x="395288" y="1600200"/>
            <a:ext cx="8569325" cy="4492625"/>
          </a:xfrm>
        </p:spPr>
        <p:txBody>
          <a:bodyPr/>
          <a:lstStyle/>
          <a:p>
            <a:pPr marL="381000" indent="-381000">
              <a:lnSpc>
                <a:spcPct val="90000"/>
              </a:lnSpc>
              <a:buFontTx/>
              <a:buNone/>
            </a:pPr>
            <a:r>
              <a:rPr lang="cs-CZ" sz="2800" b="1" dirty="0"/>
              <a:t>Realizace cíle:</a:t>
            </a:r>
          </a:p>
          <a:p>
            <a:pPr marL="381000" indent="-381000">
              <a:lnSpc>
                <a:spcPct val="90000"/>
              </a:lnSpc>
            </a:pPr>
            <a:endParaRPr lang="cs-CZ" sz="900" i="1" u="sng" dirty="0"/>
          </a:p>
          <a:p>
            <a:pPr marL="355600" lvl="1" indent="-355600">
              <a:buFont typeface="Wingdings" pitchFamily="2" charset="2"/>
              <a:buChar char="§"/>
            </a:pPr>
            <a:r>
              <a:rPr lang="cs-CZ" sz="2000" dirty="0"/>
              <a:t>Zdravotnické zařízení vypracuje vnitřní předpis konkrétně upravující správný postup při identifikaci všech pacientů</a:t>
            </a:r>
          </a:p>
          <a:p>
            <a:pPr marL="355600" lvl="1" indent="-355600">
              <a:buFontTx/>
              <a:buNone/>
            </a:pPr>
            <a:endParaRPr lang="cs-CZ" sz="2000" dirty="0"/>
          </a:p>
          <a:p>
            <a:pPr marL="355600" lvl="1" indent="-355600">
              <a:buFont typeface="Wingdings" pitchFamily="2" charset="2"/>
              <a:buChar char="§"/>
            </a:pPr>
            <a:r>
              <a:rPr lang="cs-CZ" sz="2000" dirty="0"/>
              <a:t>Vnitřní předpisy vyžadují minimálně dva nástroje k identifikaci </a:t>
            </a:r>
            <a:br>
              <a:rPr lang="cs-CZ" sz="2000" dirty="0"/>
            </a:br>
            <a:r>
              <a:rPr lang="cs-CZ" sz="2000" dirty="0"/>
              <a:t>pacienta (např. jméno a datum narození)</a:t>
            </a:r>
          </a:p>
          <a:p>
            <a:pPr marL="355600" lvl="1" indent="-355600">
              <a:buFont typeface="Wingdings" pitchFamily="2" charset="2"/>
              <a:buChar char="§"/>
            </a:pPr>
            <a:endParaRPr lang="cs-CZ" sz="2000" dirty="0"/>
          </a:p>
          <a:p>
            <a:pPr marL="355600" lvl="1" indent="-355600">
              <a:buFont typeface="Wingdings" pitchFamily="2" charset="2"/>
              <a:buChar char="§"/>
            </a:pPr>
            <a:r>
              <a:rPr lang="cs-CZ" sz="2000" dirty="0"/>
              <a:t>Identifikace pacienta se provádí vždy před podáním léčiv, krve </a:t>
            </a:r>
            <a:br>
              <a:rPr lang="cs-CZ" sz="2000" dirty="0"/>
            </a:br>
            <a:r>
              <a:rPr lang="cs-CZ" sz="2000" dirty="0"/>
              <a:t>a transfuzních přípravků, před odebíráním vzorků k laboratorním vyšetřením apod.</a:t>
            </a:r>
          </a:p>
          <a:p>
            <a:pPr marL="355600" lvl="1" indent="-355600">
              <a:buFont typeface="Wingdings" pitchFamily="2" charset="2"/>
              <a:buChar char="§"/>
            </a:pPr>
            <a:endParaRPr lang="cs-CZ" sz="900" dirty="0"/>
          </a:p>
          <a:p>
            <a:pPr marL="355600" lvl="1" indent="-355600">
              <a:buFont typeface="Wingdings" pitchFamily="2" charset="2"/>
              <a:buChar char="§"/>
            </a:pPr>
            <a:r>
              <a:rPr lang="cs-CZ" sz="2000" dirty="0"/>
              <a:t>Identifikace pacientů se provádí vždy před diagnostickými </a:t>
            </a:r>
            <a:br>
              <a:rPr lang="cs-CZ" sz="2000" dirty="0"/>
            </a:br>
            <a:r>
              <a:rPr lang="cs-CZ" sz="2000" dirty="0"/>
              <a:t>a terapeutickými výkony</a:t>
            </a:r>
            <a:endParaRPr lang="cs-CZ" sz="2000" dirty="0">
              <a:solidFill>
                <a:srgbClr val="000000"/>
              </a:solidFill>
            </a:endParaRPr>
          </a:p>
          <a:p>
            <a:pPr marL="381000" indent="-381000">
              <a:lnSpc>
                <a:spcPct val="90000"/>
              </a:lnSpc>
            </a:pPr>
            <a:endParaRPr lang="cs-CZ" sz="28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r>
              <a:rPr lang="cs-CZ"/>
              <a:t>Resortní bezpečnostní cíle pro rok 2010</a:t>
            </a:r>
          </a:p>
        </p:txBody>
      </p:sp>
      <p:sp>
        <p:nvSpPr>
          <p:cNvPr id="73731" name="Rectangle 3"/>
          <p:cNvSpPr>
            <a:spLocks noGrp="1" noChangeArrowheads="1"/>
          </p:cNvSpPr>
          <p:nvPr>
            <p:ph type="body" idx="4294967295"/>
          </p:nvPr>
        </p:nvSpPr>
        <p:spPr/>
        <p:txBody>
          <a:bodyPr/>
          <a:lstStyle/>
          <a:p>
            <a:pPr marL="457200" lvl="1" indent="-457200">
              <a:buFont typeface="GillSans"/>
              <a:buAutoNum type="arabicPeriod" startAt="2"/>
            </a:pPr>
            <a:r>
              <a:rPr lang="cs-CZ" b="1"/>
              <a:t>Bezpečnost při používání rizikových léčiv</a:t>
            </a:r>
          </a:p>
          <a:p>
            <a:endParaRPr lang="cs-CZ" sz="2000"/>
          </a:p>
        </p:txBody>
      </p:sp>
      <p:pic>
        <p:nvPicPr>
          <p:cNvPr id="73732" name="Picture 10"/>
          <p:cNvPicPr>
            <a:picLocks noChangeAspect="1" noChangeArrowheads="1"/>
          </p:cNvPicPr>
          <p:nvPr/>
        </p:nvPicPr>
        <p:blipFill>
          <a:blip r:embed="rId2" cstate="print"/>
          <a:srcRect/>
          <a:stretch>
            <a:fillRect/>
          </a:stretch>
        </p:blipFill>
        <p:spPr bwMode="auto">
          <a:xfrm>
            <a:off x="2268538" y="2205038"/>
            <a:ext cx="5111750" cy="4173537"/>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323850" y="188913"/>
            <a:ext cx="8208963" cy="908050"/>
          </a:xfrm>
        </p:spPr>
        <p:txBody>
          <a:bodyPr/>
          <a:lstStyle/>
          <a:p>
            <a:pPr marL="381000" indent="-381000"/>
            <a:r>
              <a:rPr lang="cs-CZ"/>
              <a:t>2. Bezpečnost při používání rizikových léčiv</a:t>
            </a:r>
          </a:p>
        </p:txBody>
      </p:sp>
      <p:sp>
        <p:nvSpPr>
          <p:cNvPr id="74755" name="Rectangle 3"/>
          <p:cNvSpPr>
            <a:spLocks noGrp="1" noChangeArrowheads="1"/>
          </p:cNvSpPr>
          <p:nvPr>
            <p:ph type="body" idx="4294967295"/>
          </p:nvPr>
        </p:nvSpPr>
        <p:spPr>
          <a:xfrm>
            <a:off x="323850" y="1600200"/>
            <a:ext cx="8351838" cy="4525963"/>
          </a:xfrm>
        </p:spPr>
        <p:txBody>
          <a:bodyPr/>
          <a:lstStyle/>
          <a:p>
            <a:pPr marL="381000" indent="-381000">
              <a:lnSpc>
                <a:spcPct val="90000"/>
              </a:lnSpc>
              <a:buFontTx/>
              <a:buNone/>
            </a:pPr>
            <a:r>
              <a:rPr lang="cs-CZ" sz="2400" b="1" dirty="0"/>
              <a:t>Realizace cíle:</a:t>
            </a:r>
          </a:p>
          <a:p>
            <a:pPr marL="355600" lvl="1" indent="-355600">
              <a:buFont typeface="Wingdings" pitchFamily="2" charset="2"/>
              <a:buChar char="§"/>
            </a:pPr>
            <a:r>
              <a:rPr lang="cs-CZ" sz="2400" dirty="0"/>
              <a:t>Zdravotnické zařízení stanoví vnitřním předpisem spektrum léčiv s vyšší mírou rizika. K těmto léčivům patří vždy: injekční roztoky chloridu draselného o koncentraci 7,45 % a vyšší, inzulíny, neředěné hepariny.</a:t>
            </a:r>
          </a:p>
          <a:p>
            <a:pPr marL="355600" lvl="1" indent="-355600">
              <a:buFont typeface="Wingdings" pitchFamily="2" charset="2"/>
              <a:buChar char="§"/>
            </a:pPr>
            <a:r>
              <a:rPr lang="cs-CZ" sz="2400" dirty="0"/>
              <a:t>Vnitřní předpis upraví postupy při objednávání, skladování </a:t>
            </a:r>
            <a:br>
              <a:rPr lang="cs-CZ" sz="2400" dirty="0"/>
            </a:br>
            <a:r>
              <a:rPr lang="cs-CZ" sz="2400" dirty="0"/>
              <a:t>a podávání léčiv s vyšší mírou rizika.</a:t>
            </a:r>
          </a:p>
          <a:p>
            <a:pPr marL="355600" lvl="1" indent="-355600">
              <a:buFont typeface="Wingdings" pitchFamily="2" charset="2"/>
              <a:buChar char="§"/>
            </a:pPr>
            <a:r>
              <a:rPr lang="cs-CZ" sz="2400" dirty="0"/>
              <a:t>Léčiva s vyšší mírou rizika nejsou umístěna na pracovištích zdravotnického zařízení pokud to není z klinického hlediska nutné. Tam, kde zařízení jejich umístění připouští, jsou zavedeny postupy zabraňující nesprávnému podání.</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r>
              <a:rPr lang="cs-CZ"/>
              <a:t>Resortní bezpečnostní cíle pro rok 2010</a:t>
            </a:r>
            <a:endParaRPr lang="cs-CZ" b="1"/>
          </a:p>
        </p:txBody>
      </p:sp>
      <p:sp>
        <p:nvSpPr>
          <p:cNvPr id="75779" name="Rectangle 3"/>
          <p:cNvSpPr>
            <a:spLocks noGrp="1" noChangeArrowheads="1"/>
          </p:cNvSpPr>
          <p:nvPr>
            <p:ph type="body" idx="4294967295"/>
          </p:nvPr>
        </p:nvSpPr>
        <p:spPr/>
        <p:txBody>
          <a:bodyPr/>
          <a:lstStyle/>
          <a:p>
            <a:pPr marL="457200" lvl="1" indent="-457200">
              <a:buFont typeface="GillSans"/>
              <a:buAutoNum type="arabicPeriod" startAt="3"/>
            </a:pPr>
            <a:r>
              <a:rPr lang="cs-CZ" b="1"/>
              <a:t>Prevence záměny pacienta, výkonu a strany při chirurgických výkonech</a:t>
            </a:r>
          </a:p>
        </p:txBody>
      </p:sp>
      <p:pic>
        <p:nvPicPr>
          <p:cNvPr id="75780" name="Obrázek 8" descr="9789241598590_eng_Checklist.jpg"/>
          <p:cNvPicPr>
            <a:picLocks noChangeAspect="1"/>
          </p:cNvPicPr>
          <p:nvPr/>
        </p:nvPicPr>
        <p:blipFill>
          <a:blip r:embed="rId2" cstate="print"/>
          <a:srcRect/>
          <a:stretch>
            <a:fillRect/>
          </a:stretch>
        </p:blipFill>
        <p:spPr bwMode="auto">
          <a:xfrm>
            <a:off x="468313" y="2565400"/>
            <a:ext cx="8207375" cy="3887788"/>
          </a:xfrm>
          <a:prstGeom prst="rect">
            <a:avLst/>
          </a:prstGeom>
          <a:noFill/>
          <a:ln w="9525">
            <a:solidFill>
              <a:schemeClr val="folHlink"/>
            </a:solid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r>
              <a:rPr lang="cs-CZ" sz="3600" dirty="0"/>
              <a:t>3. Prevence záměny pacienta, výkonu </a:t>
            </a:r>
            <a:br>
              <a:rPr lang="cs-CZ" sz="3600" dirty="0"/>
            </a:br>
            <a:r>
              <a:rPr lang="cs-CZ" sz="3600" dirty="0"/>
              <a:t>a strany při chirurgických výkonech</a:t>
            </a:r>
          </a:p>
        </p:txBody>
      </p:sp>
      <p:sp>
        <p:nvSpPr>
          <p:cNvPr id="76803" name="Rectangle 3"/>
          <p:cNvSpPr>
            <a:spLocks noGrp="1" noChangeArrowheads="1"/>
          </p:cNvSpPr>
          <p:nvPr>
            <p:ph type="body" idx="4294967295"/>
          </p:nvPr>
        </p:nvSpPr>
        <p:spPr>
          <a:xfrm>
            <a:off x="-180975" y="1557338"/>
            <a:ext cx="9145588" cy="5040312"/>
          </a:xfrm>
        </p:spPr>
        <p:txBody>
          <a:bodyPr/>
          <a:lstStyle/>
          <a:p>
            <a:pPr marL="923925" lvl="1" indent="-381000">
              <a:lnSpc>
                <a:spcPct val="80000"/>
              </a:lnSpc>
              <a:buFontTx/>
              <a:buNone/>
            </a:pPr>
            <a:r>
              <a:rPr lang="cs-CZ" sz="2400" b="1" dirty="0"/>
              <a:t>Realizace cíle:</a:t>
            </a:r>
          </a:p>
          <a:p>
            <a:pPr marL="923925" lvl="1" indent="-381000">
              <a:buFont typeface="Wingdings" pitchFamily="2" charset="2"/>
              <a:buChar char="§"/>
            </a:pPr>
            <a:r>
              <a:rPr lang="cs-CZ" sz="2000" dirty="0"/>
              <a:t>Zdravotnické zařízení stanoví vnitřním předpisem jednotný postup zajištující provádění správného výkonu u správného pacienta ve správné lokalizaci včetně výkonů prováděných mimo operační sály</a:t>
            </a:r>
          </a:p>
          <a:p>
            <a:pPr marL="923925" lvl="1" indent="-381000">
              <a:buFont typeface="Wingdings" pitchFamily="2" charset="2"/>
              <a:buChar char="§"/>
            </a:pPr>
            <a:r>
              <a:rPr lang="cs-CZ" sz="2000" dirty="0"/>
              <a:t>Vnitřní předpis obsahuje standardizovaný způsob označování místa výkonu a zajišťuje účast pacienta na označování místa operačního výkonu</a:t>
            </a:r>
          </a:p>
          <a:p>
            <a:pPr marL="923925" lvl="1" indent="-381000">
              <a:buFont typeface="Wingdings" pitchFamily="2" charset="2"/>
              <a:buChar char="§"/>
            </a:pPr>
            <a:r>
              <a:rPr lang="cs-CZ" sz="2000" dirty="0"/>
              <a:t>Zdravotnické zařízení používá a dokumentuje předoperační bezpečnostní proceduru bezprostředně před zahájením operačního výkonu. Tato procedura zahrnuje ověření identifikace pacienta, identifikace výkonu </a:t>
            </a:r>
            <a:br>
              <a:rPr lang="cs-CZ" sz="2000" dirty="0"/>
            </a:br>
            <a:r>
              <a:rPr lang="cs-CZ" sz="2000" dirty="0"/>
              <a:t>a identifikace strany výkonu (při zaměnitelných místech), dostupnosti </a:t>
            </a:r>
            <a:br>
              <a:rPr lang="cs-CZ" sz="2000" dirty="0"/>
            </a:br>
            <a:r>
              <a:rPr lang="cs-CZ" sz="2000" dirty="0"/>
              <a:t>a správnosti potřebných technologií či zdravotnických prostředků</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r>
              <a:rPr lang="cs-CZ"/>
              <a:t>Resortní bezpečnostní cíle pro rok 2010</a:t>
            </a:r>
          </a:p>
        </p:txBody>
      </p:sp>
      <p:sp>
        <p:nvSpPr>
          <p:cNvPr id="77827" name="Rectangle 3"/>
          <p:cNvSpPr>
            <a:spLocks noGrp="1" noChangeArrowheads="1"/>
          </p:cNvSpPr>
          <p:nvPr>
            <p:ph type="body" idx="4294967295"/>
          </p:nvPr>
        </p:nvSpPr>
        <p:spPr/>
        <p:txBody>
          <a:bodyPr/>
          <a:lstStyle/>
          <a:p>
            <a:pPr marL="457200" lvl="1" indent="-457200">
              <a:buFont typeface="GillSans"/>
              <a:buAutoNum type="arabicPeriod" startAt="4"/>
            </a:pPr>
            <a:r>
              <a:rPr lang="cs-CZ" b="1"/>
              <a:t>Prevence pádů pacientů</a:t>
            </a:r>
          </a:p>
        </p:txBody>
      </p:sp>
      <p:pic>
        <p:nvPicPr>
          <p:cNvPr id="77828" name="Picture 11"/>
          <p:cNvPicPr>
            <a:picLocks noChangeAspect="1" noChangeArrowheads="1"/>
          </p:cNvPicPr>
          <p:nvPr/>
        </p:nvPicPr>
        <p:blipFill>
          <a:blip r:embed="rId2" cstate="print"/>
          <a:srcRect/>
          <a:stretch>
            <a:fillRect/>
          </a:stretch>
        </p:blipFill>
        <p:spPr bwMode="auto">
          <a:xfrm>
            <a:off x="1187450" y="2133600"/>
            <a:ext cx="6769100" cy="4032250"/>
          </a:xfrm>
          <a:prstGeom prst="rect">
            <a:avLst/>
          </a:prstGeom>
          <a:noFill/>
          <a:ln w="9525">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r>
              <a:rPr lang="cs-CZ"/>
              <a:t>4. Prevence pádů pacientů</a:t>
            </a:r>
            <a:endParaRPr lang="cs-CZ" b="1"/>
          </a:p>
        </p:txBody>
      </p:sp>
      <p:sp>
        <p:nvSpPr>
          <p:cNvPr id="78851" name="Rectangle 3"/>
          <p:cNvSpPr>
            <a:spLocks noGrp="1" noChangeArrowheads="1"/>
          </p:cNvSpPr>
          <p:nvPr>
            <p:ph type="body" idx="4294967295"/>
          </p:nvPr>
        </p:nvSpPr>
        <p:spPr>
          <a:xfrm>
            <a:off x="468313" y="1600200"/>
            <a:ext cx="8496300" cy="4525963"/>
          </a:xfrm>
        </p:spPr>
        <p:txBody>
          <a:bodyPr/>
          <a:lstStyle/>
          <a:p>
            <a:pPr marL="381000" indent="-381000">
              <a:lnSpc>
                <a:spcPct val="90000"/>
              </a:lnSpc>
              <a:buFontTx/>
              <a:buNone/>
            </a:pPr>
            <a:r>
              <a:rPr lang="cs-CZ" sz="2400" b="1" dirty="0"/>
              <a:t>Realizace cíle:</a:t>
            </a:r>
          </a:p>
          <a:p>
            <a:pPr marL="355600" lvl="1" indent="-355600">
              <a:buFont typeface="Wingdings" pitchFamily="2" charset="2"/>
              <a:buChar char="§"/>
            </a:pPr>
            <a:r>
              <a:rPr lang="cs-CZ" sz="2400" dirty="0"/>
              <a:t>Zdravotnické zařízení zavede vnitřním předpisem proces vstupního hodnocení rizika pádu u pacientů a opakovaného hodnocení u pacientů, u nichž došlo ke změně zdravotního stavu, ke změně </a:t>
            </a:r>
            <a:br>
              <a:rPr lang="cs-CZ" sz="2400" dirty="0"/>
            </a:br>
            <a:r>
              <a:rPr lang="cs-CZ" sz="2400" dirty="0"/>
              <a:t>spektra užívaných léků apod.</a:t>
            </a:r>
          </a:p>
          <a:p>
            <a:pPr marL="355600" lvl="1" indent="-355600">
              <a:buFont typeface="Wingdings" pitchFamily="2" charset="2"/>
              <a:buChar char="§"/>
            </a:pPr>
            <a:r>
              <a:rPr lang="cs-CZ" sz="2400" dirty="0"/>
              <a:t>Zdravotnická zařízení stanoví jednotný postup pro prevenci pádů </a:t>
            </a:r>
            <a:br>
              <a:rPr lang="cs-CZ" sz="2400" dirty="0"/>
            </a:br>
            <a:r>
              <a:rPr lang="cs-CZ" sz="2400" dirty="0"/>
              <a:t>a zranění u pacienta/klienta a jeho řešení.</a:t>
            </a:r>
          </a:p>
          <a:p>
            <a:pPr marL="355600" lvl="1" indent="-355600">
              <a:buFont typeface="Wingdings" pitchFamily="2" charset="2"/>
              <a:buChar char="§"/>
            </a:pPr>
            <a:r>
              <a:rPr lang="cs-CZ" sz="2400" dirty="0"/>
              <a:t>Zdravotnická zařízení sledované výsledky analyzuje a pravidelně vyhodnocuje. V případě potřeby stanovuje nápravná a preventivní opatření.</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komunikační neshody</a:t>
            </a:r>
          </a:p>
        </p:txBody>
      </p:sp>
      <p:sp>
        <p:nvSpPr>
          <p:cNvPr id="3" name="Zástupný symbol pro obsah 2"/>
          <p:cNvSpPr>
            <a:spLocks noGrp="1"/>
          </p:cNvSpPr>
          <p:nvPr>
            <p:ph idx="1"/>
          </p:nvPr>
        </p:nvSpPr>
        <p:spPr>
          <a:xfrm>
            <a:off x="457200" y="1265382"/>
            <a:ext cx="8229600" cy="5080000"/>
          </a:xfrm>
        </p:spPr>
        <p:txBody>
          <a:bodyPr>
            <a:noAutofit/>
          </a:bodyPr>
          <a:lstStyle/>
          <a:p>
            <a:pPr marL="0" indent="0">
              <a:buNone/>
            </a:pPr>
            <a:r>
              <a:rPr lang="cs-CZ" sz="1600" b="1" dirty="0"/>
              <a:t>26. prosince okolo 9 hodiny dopoledne je na chirurgickou ambulanci okresní nemocnice přivezena rodiči 4 letá Lýdie, která si při hře se sourozenci na domácí hrazdě poranila pravé rameno. Rameno je bolestivé, hybnost je minimální a lékař po klinickém vyšetření vysloví podezření na luxaci v ramenním kloubu. Tato diagnóza se potvrdila na RTG.</a:t>
            </a:r>
          </a:p>
          <a:p>
            <a:pPr marL="0" indent="0">
              <a:buNone/>
            </a:pPr>
            <a:r>
              <a:rPr lang="cs-CZ" sz="1600" b="1" dirty="0"/>
              <a:t> Vzhledem k neklidu dítěte i k jeho věku se chirurg rozhoduje pro repozici v anestezii. V nemocnici jsou ve službě dva anesteziologové, jeden se specializovanou způsobilostí a 10 lety praxe, jeden se 4 lety praxe.</a:t>
            </a:r>
          </a:p>
          <a:p>
            <a:pPr marL="0" indent="0">
              <a:buNone/>
            </a:pPr>
            <a:r>
              <a:rPr lang="cs-CZ" sz="1600" b="1" dirty="0"/>
              <a:t> K výkonu přichází mladší anesteziolog spolu se sestrou, která v nemocnic působí 2. měsíc, předtím pracovala 8 let v krajské nemocnici jako anesteziologická sestra, má ukončené vzdělávání v ARIP a je registrována.</a:t>
            </a:r>
          </a:p>
          <a:p>
            <a:pPr marL="0" indent="0">
              <a:buNone/>
            </a:pPr>
            <a:r>
              <a:rPr lang="cs-CZ" sz="1600" b="1" dirty="0"/>
              <a:t> Anesteziolog dítě zběžně vyšetří, nejsou na něm žádné klinické známky, které by vedly k odložení výkonu, děvče je lačné a váží 20 kg. Lékař požádá sestru, aby připravila „dvacítku“ </a:t>
            </a:r>
            <a:r>
              <a:rPr lang="cs-CZ" sz="1600" b="1" dirty="0" err="1"/>
              <a:t>Ketanestu</a:t>
            </a:r>
            <a:r>
              <a:rPr lang="cs-CZ" sz="1600" b="1" dirty="0"/>
              <a:t> a podala je </a:t>
            </a:r>
            <a:r>
              <a:rPr lang="cs-CZ" sz="1600" b="1" dirty="0" err="1"/>
              <a:t>i.v</a:t>
            </a:r>
            <a:r>
              <a:rPr lang="cs-CZ" sz="1600" b="1" dirty="0"/>
              <a:t>. Zápis ordinace neprovádí a hovoří s přítomnými chirurgy. Dítě má již z chirurgické ambulance zavedenu </a:t>
            </a:r>
            <a:r>
              <a:rPr lang="cs-CZ" sz="1600" b="1" dirty="0" err="1"/>
              <a:t>i.v</a:t>
            </a:r>
            <a:r>
              <a:rPr lang="cs-CZ" sz="1600" b="1" dirty="0"/>
              <a:t>. kanylu.</a:t>
            </a:r>
          </a:p>
          <a:p>
            <a:pPr marL="0" indent="0">
              <a:buNone/>
            </a:pPr>
            <a:r>
              <a:rPr lang="cs-CZ" sz="1600" b="1" dirty="0"/>
              <a:t> Sestra namísto 20 mg, tedy  2 ml roztoku </a:t>
            </a:r>
            <a:r>
              <a:rPr lang="cs-CZ" sz="1600" b="1" dirty="0" err="1"/>
              <a:t>Ketanestu</a:t>
            </a:r>
            <a:r>
              <a:rPr lang="cs-CZ" sz="1600" b="1" dirty="0"/>
              <a:t> ( 50 mg </a:t>
            </a:r>
            <a:r>
              <a:rPr lang="cs-CZ" sz="1600" b="1" dirty="0" err="1"/>
              <a:t>ketaminu</a:t>
            </a:r>
            <a:r>
              <a:rPr lang="cs-CZ" sz="1600" b="1" dirty="0"/>
              <a:t> v 5 ml </a:t>
            </a:r>
            <a:r>
              <a:rPr lang="cs-CZ" sz="1600" b="1" dirty="0" err="1"/>
              <a:t>aqua</a:t>
            </a:r>
            <a:r>
              <a:rPr lang="cs-CZ" sz="1600" b="1" dirty="0"/>
              <a:t> pro </a:t>
            </a:r>
            <a:r>
              <a:rPr lang="cs-CZ" sz="1600" b="1" dirty="0" err="1"/>
              <a:t>inj</a:t>
            </a:r>
            <a:r>
              <a:rPr lang="cs-CZ" sz="1600" b="1" dirty="0"/>
              <a:t>.) natahuje 20 ml ( 4 ampule) a podává je pacientce </a:t>
            </a:r>
            <a:r>
              <a:rPr lang="cs-CZ" sz="1600" b="1" dirty="0" err="1"/>
              <a:t>i.v</a:t>
            </a:r>
            <a:r>
              <a:rPr lang="cs-CZ" sz="1600" b="1" dirty="0"/>
              <a:t>. Následuje útlum dýchání, křeče, asystolie.</a:t>
            </a:r>
          </a:p>
          <a:p>
            <a:pPr marL="0" indent="0">
              <a:buNone/>
            </a:pPr>
            <a:r>
              <a:rPr lang="cs-CZ" sz="1600" b="1" dirty="0"/>
              <a:t> Přes veškerou resuscitační péči dítě přežívá s těžkým centrálním postižením na úrovni vegetativního stavu. </a:t>
            </a:r>
          </a:p>
          <a:p>
            <a:pPr marL="0" indent="0">
              <a:buNone/>
            </a:pPr>
            <a:endParaRPr lang="cs-CZ" sz="1600" b="1" dirty="0"/>
          </a:p>
        </p:txBody>
      </p:sp>
    </p:spTree>
    <p:extLst>
      <p:ext uri="{BB962C8B-B14F-4D97-AF65-F5344CB8AC3E}">
        <p14:creationId xmlns:p14="http://schemas.microsoft.com/office/powerpoint/2010/main" val="46784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r>
              <a:rPr lang="cs-CZ"/>
              <a:t>Resortní bezpečnostní cíle pro rok 2010</a:t>
            </a:r>
          </a:p>
        </p:txBody>
      </p:sp>
      <p:sp>
        <p:nvSpPr>
          <p:cNvPr id="79875" name="Rectangle 3"/>
          <p:cNvSpPr>
            <a:spLocks noGrp="1" noChangeArrowheads="1"/>
          </p:cNvSpPr>
          <p:nvPr>
            <p:ph type="body" idx="4294967295"/>
          </p:nvPr>
        </p:nvSpPr>
        <p:spPr/>
        <p:txBody>
          <a:bodyPr/>
          <a:lstStyle/>
          <a:p>
            <a:pPr marL="457200" indent="-457200">
              <a:buFont typeface="GillSans"/>
              <a:buAutoNum type="arabicPeriod" startAt="5"/>
            </a:pPr>
            <a:r>
              <a:rPr lang="cs-CZ" sz="2800"/>
              <a:t>Zavedení optimálních postupů hygieny rukou při poskytování zdravotní péče</a:t>
            </a:r>
          </a:p>
          <a:p>
            <a:pPr marL="457200" indent="-457200" algn="ctr"/>
            <a:endParaRPr lang="cs-CZ" sz="2000">
              <a:solidFill>
                <a:srgbClr val="D31145"/>
              </a:solidFill>
            </a:endParaRPr>
          </a:p>
          <a:p>
            <a:pPr marL="457200" indent="-457200" algn="ctr"/>
            <a:endParaRPr lang="cs-CZ" sz="2800">
              <a:solidFill>
                <a:srgbClr val="D31145"/>
              </a:solidFill>
            </a:endParaRPr>
          </a:p>
        </p:txBody>
      </p:sp>
      <p:pic>
        <p:nvPicPr>
          <p:cNvPr id="79876" name="Picture 4"/>
          <p:cNvPicPr>
            <a:picLocks noChangeAspect="1" noChangeArrowheads="1"/>
          </p:cNvPicPr>
          <p:nvPr/>
        </p:nvPicPr>
        <p:blipFill>
          <a:blip r:embed="rId2" cstate="print"/>
          <a:srcRect/>
          <a:stretch>
            <a:fillRect/>
          </a:stretch>
        </p:blipFill>
        <p:spPr bwMode="auto">
          <a:xfrm>
            <a:off x="5292725" y="2565400"/>
            <a:ext cx="2952750" cy="2746375"/>
          </a:xfrm>
          <a:prstGeom prst="rect">
            <a:avLst/>
          </a:prstGeom>
          <a:noFill/>
          <a:ln w="9525">
            <a:noFill/>
            <a:miter lim="800000"/>
            <a:headEnd/>
            <a:tailEnd/>
          </a:ln>
        </p:spPr>
      </p:pic>
      <p:pic>
        <p:nvPicPr>
          <p:cNvPr id="79877" name="Obrázek 5" descr="hand-hygiene-validation-kit-training-tools-msc097052-2.jpg"/>
          <p:cNvPicPr>
            <a:picLocks noChangeAspect="1"/>
          </p:cNvPicPr>
          <p:nvPr/>
        </p:nvPicPr>
        <p:blipFill>
          <a:blip r:embed="rId3" cstate="print"/>
          <a:srcRect/>
          <a:stretch>
            <a:fillRect/>
          </a:stretch>
        </p:blipFill>
        <p:spPr bwMode="auto">
          <a:xfrm>
            <a:off x="1692275" y="2565400"/>
            <a:ext cx="3441700" cy="2286000"/>
          </a:xfrm>
          <a:prstGeom prst="rect">
            <a:avLst/>
          </a:prstGeom>
          <a:noFill/>
          <a:ln w="9525">
            <a:noFill/>
            <a:miter lim="800000"/>
            <a:headEnd/>
            <a:tailEnd/>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r>
              <a:rPr lang="cs-CZ" sz="3200" dirty="0"/>
              <a:t>5. Zavedení optimálních postupů hygieny rukou při poskytování zdravotní péče</a:t>
            </a:r>
          </a:p>
        </p:txBody>
      </p:sp>
      <p:sp>
        <p:nvSpPr>
          <p:cNvPr id="80899" name="Rectangle 3"/>
          <p:cNvSpPr>
            <a:spLocks noGrp="1" noChangeArrowheads="1"/>
          </p:cNvSpPr>
          <p:nvPr>
            <p:ph type="body" idx="4294967295"/>
          </p:nvPr>
        </p:nvSpPr>
        <p:spPr>
          <a:xfrm>
            <a:off x="323850" y="1412875"/>
            <a:ext cx="8496300" cy="5111750"/>
          </a:xfrm>
        </p:spPr>
        <p:txBody>
          <a:bodyPr/>
          <a:lstStyle/>
          <a:p>
            <a:pPr marL="381000" indent="-381000">
              <a:lnSpc>
                <a:spcPct val="90000"/>
              </a:lnSpc>
              <a:buFontTx/>
              <a:buNone/>
            </a:pPr>
            <a:endParaRPr lang="cs-CZ" sz="2400" b="1" dirty="0"/>
          </a:p>
          <a:p>
            <a:pPr marL="381000" indent="-381000">
              <a:lnSpc>
                <a:spcPct val="90000"/>
              </a:lnSpc>
              <a:buFontTx/>
              <a:buNone/>
            </a:pPr>
            <a:r>
              <a:rPr lang="cs-CZ" sz="2400" b="1" dirty="0"/>
              <a:t>Realizace cíle:</a:t>
            </a:r>
          </a:p>
          <a:p>
            <a:pPr marL="381000" indent="-381000">
              <a:lnSpc>
                <a:spcPct val="90000"/>
              </a:lnSpc>
            </a:pPr>
            <a:endParaRPr lang="cs-CZ" sz="2400" dirty="0"/>
          </a:p>
          <a:p>
            <a:pPr marL="355600" lvl="1" indent="-355600">
              <a:lnSpc>
                <a:spcPct val="80000"/>
              </a:lnSpc>
              <a:buFont typeface="Wingdings" pitchFamily="2" charset="2"/>
              <a:buChar char="§"/>
            </a:pPr>
            <a:r>
              <a:rPr lang="cs-CZ" sz="2000" dirty="0"/>
              <a:t>Zdravotnické zařízení stanoví vnitřním předpisem postup mytí </a:t>
            </a:r>
            <a:br>
              <a:rPr lang="cs-CZ" sz="2000" dirty="0"/>
            </a:br>
            <a:r>
              <a:rPr lang="cs-CZ" sz="2000" dirty="0"/>
              <a:t>rukou, používání bariérových technik a dezinfekčních prostředků, </a:t>
            </a:r>
            <a:br>
              <a:rPr lang="cs-CZ" sz="2000" dirty="0"/>
            </a:br>
            <a:r>
              <a:rPr lang="cs-CZ" sz="2000" dirty="0"/>
              <a:t>které jsou základem prevence a kontroly infekcí</a:t>
            </a:r>
          </a:p>
          <a:p>
            <a:pPr marL="355600" lvl="1" indent="-355600">
              <a:lnSpc>
                <a:spcPct val="80000"/>
              </a:lnSpc>
              <a:buFont typeface="Wingdings" pitchFamily="2" charset="2"/>
              <a:buChar char="§"/>
            </a:pPr>
            <a:r>
              <a:rPr lang="cs-CZ" sz="2000" dirty="0"/>
              <a:t>Zdravotnické zařízení provádí pravidelná školení v metodách </a:t>
            </a:r>
            <a:br>
              <a:rPr lang="cs-CZ" sz="2000" dirty="0"/>
            </a:br>
            <a:r>
              <a:rPr lang="cs-CZ" sz="2000" dirty="0"/>
              <a:t>prevence a kontroly infekcí všech pracovníků odpovídající jejich pracovní činnosti</a:t>
            </a:r>
          </a:p>
          <a:p>
            <a:pPr marL="355600" lvl="1" indent="-355600">
              <a:lnSpc>
                <a:spcPct val="80000"/>
              </a:lnSpc>
              <a:buFont typeface="Wingdings" pitchFamily="2" charset="2"/>
              <a:buChar char="§"/>
            </a:pPr>
            <a:r>
              <a:rPr lang="cs-CZ" sz="2000" dirty="0"/>
              <a:t>Zdravotnické zařízení stanoví vnitřním předpisem zaměření </a:t>
            </a:r>
            <a:br>
              <a:rPr lang="cs-CZ" sz="2000" dirty="0"/>
            </a:br>
            <a:r>
              <a:rPr lang="cs-CZ" sz="2000" dirty="0"/>
              <a:t>programu prevence a kontroly infekcí  odpovídající klinickému </a:t>
            </a:r>
            <a:br>
              <a:rPr lang="cs-CZ" sz="2000" dirty="0"/>
            </a:br>
            <a:r>
              <a:rPr lang="cs-CZ" sz="2000" dirty="0"/>
              <a:t>spektru ošetřovaných pacientů, oborovému zaměření zdravotnického zařízení a používaným diagnostickým a léčebným technologiím</a:t>
            </a:r>
          </a:p>
          <a:p>
            <a:pPr marL="355600" lvl="1" indent="-355600">
              <a:lnSpc>
                <a:spcPct val="80000"/>
              </a:lnSpc>
              <a:buFont typeface="Wingdings" pitchFamily="2" charset="2"/>
              <a:buChar char="§"/>
            </a:pPr>
            <a:endParaRPr lang="cs-CZ" sz="2000" dirty="0"/>
          </a:p>
          <a:p>
            <a:pPr marL="355600" lvl="1" indent="-355600">
              <a:lnSpc>
                <a:spcPct val="80000"/>
              </a:lnSpc>
              <a:buFont typeface="Wingdings" pitchFamily="2" charset="2"/>
              <a:buChar char="§"/>
            </a:pPr>
            <a:r>
              <a:rPr lang="cs-CZ" sz="2000" dirty="0"/>
              <a:t>Proces prevence a kontroly infekcí ve zdravotnickém zařízení je komplexním způsobem začleněn do celkového programu zvyšování kvality a bezpečnosti pacientů</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r>
              <a:rPr lang="cs-CZ"/>
              <a:t>Účinná komunikace</a:t>
            </a:r>
          </a:p>
        </p:txBody>
      </p:sp>
      <p:sp>
        <p:nvSpPr>
          <p:cNvPr id="83971" name="Rectangle 3"/>
          <p:cNvSpPr>
            <a:spLocks noGrp="1" noChangeArrowheads="1"/>
          </p:cNvSpPr>
          <p:nvPr>
            <p:ph idx="4294967295"/>
          </p:nvPr>
        </p:nvSpPr>
        <p:spPr/>
        <p:txBody>
          <a:bodyPr/>
          <a:lstStyle/>
          <a:p>
            <a:pPr>
              <a:buFont typeface="Wingdings" pitchFamily="2" charset="2"/>
              <a:buNone/>
            </a:pPr>
            <a:r>
              <a:rPr lang="cs-CZ"/>
              <a:t>Standardizace telefonické komunikace při ordinaci léků a při hlášení laboratorních výsledků ( opakování).</a:t>
            </a:r>
          </a:p>
          <a:p>
            <a:pPr>
              <a:buFont typeface="Wingdings" pitchFamily="2" charset="2"/>
              <a:buNone/>
            </a:pPr>
            <a:endParaRPr lang="cs-CZ"/>
          </a:p>
          <a:p>
            <a:pPr>
              <a:buFont typeface="Wingdings" pitchFamily="2" charset="2"/>
              <a:buNone/>
            </a:pPr>
            <a:r>
              <a:rPr lang="cs-CZ"/>
              <a:t>Standardizace zkratek a symbolů používaných daným zařízením včetně seznamu zakázaných zkratek.</a:t>
            </a:r>
          </a:p>
        </p:txBody>
      </p:sp>
      <p:sp>
        <p:nvSpPr>
          <p:cNvPr id="83972"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D8F0951-7AD3-4970-B48A-BD3EBDB77A82}" type="slidenum">
              <a:rPr lang="cs-CZ" sz="1400">
                <a:solidFill>
                  <a:srgbClr val="BDCF00"/>
                </a:solidFill>
                <a:latin typeface="Trebuchet MS" pitchFamily="34" charset="0"/>
              </a:rPr>
              <a:pPr algn="r"/>
              <a:t>52</a:t>
            </a:fld>
            <a:endParaRPr lang="cs-CZ" sz="1400">
              <a:solidFill>
                <a:srgbClr val="BDCF00"/>
              </a:solidFill>
              <a:latin typeface="Trebuchet MS"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cs-CZ"/>
              <a:t>Předávání pacientů</a:t>
            </a:r>
          </a:p>
        </p:txBody>
      </p:sp>
      <p:sp>
        <p:nvSpPr>
          <p:cNvPr id="103427" name="Rectangle 3"/>
          <p:cNvSpPr>
            <a:spLocks noGrp="1" noChangeArrowheads="1"/>
          </p:cNvSpPr>
          <p:nvPr>
            <p:ph type="body" idx="1"/>
          </p:nvPr>
        </p:nvSpPr>
        <p:spPr/>
        <p:txBody>
          <a:bodyPr/>
          <a:lstStyle/>
          <a:p>
            <a:r>
              <a:rPr lang="cs-CZ"/>
              <a:t>Kompetence</a:t>
            </a:r>
          </a:p>
          <a:p>
            <a:r>
              <a:rPr lang="cs-CZ"/>
              <a:t>Dokumentace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Obrázek 1" descr="navrat z pitevny.jpg"/>
          <p:cNvPicPr>
            <a:picLocks noChangeAspect="1"/>
          </p:cNvPicPr>
          <p:nvPr/>
        </p:nvPicPr>
        <p:blipFill>
          <a:blip r:embed="rId3" cstate="print"/>
          <a:srcRect/>
          <a:stretch>
            <a:fillRect/>
          </a:stretch>
        </p:blipFill>
        <p:spPr bwMode="auto">
          <a:xfrm>
            <a:off x="357188" y="357188"/>
            <a:ext cx="8143875" cy="62150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prezentace\obrázky do prez\wrong chartcz.JPG"/>
          <p:cNvPicPr>
            <a:picLocks noChangeAspect="1" noChangeArrowheads="1"/>
          </p:cNvPicPr>
          <p:nvPr/>
        </p:nvPicPr>
        <p:blipFill>
          <a:blip r:embed="rId3" cstate="print"/>
          <a:srcRect/>
          <a:stretch>
            <a:fillRect/>
          </a:stretch>
        </p:blipFill>
        <p:spPr bwMode="auto">
          <a:xfrm>
            <a:off x="357158" y="357166"/>
            <a:ext cx="8358246" cy="6072230"/>
          </a:xfrm>
          <a:prstGeom prst="rect">
            <a:avLst/>
          </a:prstGeom>
          <a:noFill/>
        </p:spPr>
      </p:pic>
    </p:spTree>
    <p:extLst>
      <p:ext uri="{BB962C8B-B14F-4D97-AF65-F5344CB8AC3E}">
        <p14:creationId xmlns:p14="http://schemas.microsoft.com/office/powerpoint/2010/main" val="332348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277813"/>
            <a:ext cx="8229600" cy="1143000"/>
          </a:xfrm>
        </p:spPr>
        <p:txBody>
          <a:bodyPr/>
          <a:lstStyle/>
          <a:p>
            <a:r>
              <a:rPr lang="cs-CZ" sz="5400"/>
              <a:t>Jak bezpečná je zdravotní péče ?</a:t>
            </a:r>
          </a:p>
        </p:txBody>
      </p:sp>
      <p:graphicFrame>
        <p:nvGraphicFramePr>
          <p:cNvPr id="7171" name="Object 3"/>
          <p:cNvGraphicFramePr>
            <a:graphicFrameLocks noGrp="1" noChangeAspect="1"/>
          </p:cNvGraphicFramePr>
          <p:nvPr>
            <p:ph type="chart" idx="4294967295"/>
          </p:nvPr>
        </p:nvGraphicFramePr>
        <p:xfrm>
          <a:off x="411163" y="1600200"/>
          <a:ext cx="8304212" cy="5116513"/>
        </p:xfrm>
        <a:graphic>
          <a:graphicData uri="http://schemas.openxmlformats.org/presentationml/2006/ole">
            <mc:AlternateContent xmlns:mc="http://schemas.openxmlformats.org/markup-compatibility/2006">
              <mc:Choice xmlns:v="urn:schemas-microsoft-com:vml" Requires="v">
                <p:oleObj spid="_x0000_s7181" name="Graf" r:id="rId4" imgW="7667625" imgH="4724400" progId="MSGraph.Chart.8">
                  <p:embed followColorScheme="full"/>
                </p:oleObj>
              </mc:Choice>
              <mc:Fallback>
                <p:oleObj name="Graf" r:id="rId4" imgW="7667625" imgH="47244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63" y="1600200"/>
                        <a:ext cx="8304212" cy="5116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4294967295"/>
          </p:nvPr>
        </p:nvSpPr>
        <p:spPr>
          <a:xfrm>
            <a:off x="468313" y="692696"/>
            <a:ext cx="8229600" cy="5966867"/>
          </a:xfrm>
        </p:spPr>
        <p:txBody>
          <a:bodyPr/>
          <a:lstStyle/>
          <a:p>
            <a:pPr>
              <a:lnSpc>
                <a:spcPct val="90000"/>
              </a:lnSpc>
              <a:buFont typeface="Wingdings" pitchFamily="2" charset="2"/>
              <a:buNone/>
            </a:pPr>
            <a:r>
              <a:rPr lang="cs-CZ" sz="2800" dirty="0"/>
              <a:t>V moderní medicíně jakoby nebylo místo pro chyby. Společnost plně důvěřuje lékařům, jejich schopnostem rozumět nemocem a léčit je. I když se často říká, že „lékaři jsou jen lidé“ zázraky moderních technologií, zjevná ( a často zdánlivá) přesnost laboratorních výsledků a zprávy o možnostech molekulární genetiky, to vše vzbuzuje očekávání dokonalosti. Nemocnice reagují na každou chybu jako na těžkou anomálii, kterou lze řešit objevením konkrétního viníka a jeho potrestáním.</a:t>
            </a:r>
          </a:p>
          <a:p>
            <a:pPr>
              <a:lnSpc>
                <a:spcPct val="90000"/>
              </a:lnSpc>
              <a:buFont typeface="Wingdings" pitchFamily="2" charset="2"/>
              <a:buNone/>
            </a:pPr>
            <a:r>
              <a:rPr lang="cs-CZ" sz="2800" i="1" dirty="0"/>
              <a:t>Prof. Albert </a:t>
            </a:r>
            <a:r>
              <a:rPr lang="cs-CZ" sz="2800" i="1" dirty="0" err="1"/>
              <a:t>Wu</a:t>
            </a:r>
            <a:endParaRPr lang="cs-CZ" sz="2800" i="1" dirty="0"/>
          </a:p>
        </p:txBody>
      </p:sp>
      <p:sp>
        <p:nvSpPr>
          <p:cNvPr id="9219"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D982CBD-0F3F-44C2-940C-05E2A38F9EE9}" type="slidenum">
              <a:rPr lang="cs-CZ" sz="1400">
                <a:solidFill>
                  <a:srgbClr val="BDCF00"/>
                </a:solidFill>
                <a:latin typeface="Trebuchet MS" pitchFamily="34" charset="0"/>
              </a:rPr>
              <a:pPr algn="r"/>
              <a:t>8</a:t>
            </a:fld>
            <a:endParaRPr lang="cs-CZ" sz="1400">
              <a:solidFill>
                <a:srgbClr val="BDCF00"/>
              </a:solidFill>
              <a:latin typeface="Trebuchet MS"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A618099-15A7-4F15-8FBA-BF5BFE09E91F}" type="slidenum">
              <a:rPr lang="cs-CZ" sz="1400">
                <a:solidFill>
                  <a:srgbClr val="BDCF00"/>
                </a:solidFill>
                <a:latin typeface="Trebuchet MS" pitchFamily="34" charset="0"/>
              </a:rPr>
              <a:pPr algn="r"/>
              <a:t>9</a:t>
            </a:fld>
            <a:endParaRPr lang="cs-CZ" sz="1400">
              <a:solidFill>
                <a:srgbClr val="BDCF00"/>
              </a:solidFill>
              <a:latin typeface="Trebuchet MS" pitchFamily="34" charset="0"/>
            </a:endParaRPr>
          </a:p>
        </p:txBody>
      </p:sp>
      <p:sp>
        <p:nvSpPr>
          <p:cNvPr id="193538" name="Rectangle 2"/>
          <p:cNvSpPr>
            <a:spLocks noChangeArrowheads="1"/>
          </p:cNvSpPr>
          <p:nvPr/>
        </p:nvSpPr>
        <p:spPr bwMode="auto">
          <a:xfrm>
            <a:off x="684213" y="260350"/>
            <a:ext cx="7772400" cy="1143000"/>
          </a:xfrm>
          <a:prstGeom prst="rect">
            <a:avLst/>
          </a:prstGeom>
          <a:noFill/>
          <a:ln w="9525">
            <a:noFill/>
            <a:miter lim="800000"/>
            <a:headEnd/>
            <a:tailEnd/>
          </a:ln>
          <a:effectLst/>
        </p:spPr>
        <p:txBody>
          <a:bodyPr anchor="ctr"/>
          <a:lstStyle/>
          <a:p>
            <a:pPr algn="ctr">
              <a:defRPr/>
            </a:pPr>
            <a:r>
              <a:rPr lang="cs-CZ" sz="3600" b="1" dirty="0">
                <a:latin typeface="Trebuchet MS" pitchFamily="34" charset="0"/>
                <a:ea typeface="+mj-ea"/>
                <a:cs typeface="+mj-cs"/>
              </a:rPr>
              <a:t>Lidské selhání jako příčina chyby</a:t>
            </a:r>
            <a:r>
              <a:rPr lang="en-GB" sz="3600" b="1" dirty="0">
                <a:latin typeface="Trebuchet MS" pitchFamily="34" charset="0"/>
                <a:ea typeface="+mj-ea"/>
                <a:cs typeface="+mj-cs"/>
              </a:rPr>
              <a:t/>
            </a:r>
            <a:br>
              <a:rPr lang="en-GB" sz="3600" b="1" dirty="0">
                <a:latin typeface="Trebuchet MS" pitchFamily="34" charset="0"/>
                <a:ea typeface="+mj-ea"/>
                <a:cs typeface="+mj-cs"/>
              </a:rPr>
            </a:br>
            <a:r>
              <a:rPr lang="en-GB" sz="3600" b="1" dirty="0">
                <a:latin typeface="Trebuchet MS" pitchFamily="34" charset="0"/>
                <a:ea typeface="+mj-ea"/>
                <a:cs typeface="+mj-cs"/>
              </a:rPr>
              <a:t>(</a:t>
            </a:r>
            <a:r>
              <a:rPr lang="cs-CZ" sz="3600" b="1" dirty="0">
                <a:latin typeface="Trebuchet MS" pitchFamily="34" charset="0"/>
                <a:ea typeface="+mj-ea"/>
                <a:cs typeface="+mj-cs"/>
              </a:rPr>
              <a:t>% ze všech chyb</a:t>
            </a:r>
            <a:r>
              <a:rPr lang="en-GB" sz="3600" b="1" dirty="0">
                <a:latin typeface="Trebuchet MS" pitchFamily="34" charset="0"/>
                <a:ea typeface="+mj-ea"/>
                <a:cs typeface="+mj-cs"/>
              </a:rPr>
              <a:t>)</a:t>
            </a:r>
          </a:p>
        </p:txBody>
      </p:sp>
      <p:sp>
        <p:nvSpPr>
          <p:cNvPr id="193539" name="Rectangle 3"/>
          <p:cNvSpPr>
            <a:spLocks noChangeArrowheads="1"/>
          </p:cNvSpPr>
          <p:nvPr/>
        </p:nvSpPr>
        <p:spPr bwMode="auto">
          <a:xfrm>
            <a:off x="468313" y="1916113"/>
            <a:ext cx="7048500" cy="2679700"/>
          </a:xfrm>
          <a:prstGeom prst="rect">
            <a:avLst/>
          </a:prstGeom>
          <a:noFill/>
          <a:ln w="9525">
            <a:noFill/>
            <a:miter lim="800000"/>
            <a:headEnd/>
            <a:tailEnd/>
          </a:ln>
          <a:effectLst/>
        </p:spPr>
        <p:txBody>
          <a:bodyPr wrap="none" lIns="92075" tIns="46038" rIns="92075" bIns="46038">
            <a:spAutoFit/>
          </a:bodyPr>
          <a:lstStyle/>
          <a:p>
            <a:pPr eaLnBrk="0" hangingPunct="0">
              <a:defRPr/>
            </a:pPr>
            <a:r>
              <a:rPr lang="cs-CZ" sz="2800" dirty="0">
                <a:latin typeface="Trebuchet MS" pitchFamily="34" charset="0"/>
                <a:ea typeface="+mj-ea"/>
                <a:cs typeface="+mj-cs"/>
              </a:rPr>
              <a:t>Letectví</a:t>
            </a:r>
            <a:r>
              <a:rPr lang="en-GB" sz="2800" dirty="0">
                <a:latin typeface="Trebuchet MS" pitchFamily="34" charset="0"/>
                <a:ea typeface="+mj-ea"/>
                <a:cs typeface="+mj-cs"/>
              </a:rPr>
              <a:t> 				</a:t>
            </a:r>
            <a:r>
              <a:rPr lang="cs-CZ" sz="2800" dirty="0">
                <a:latin typeface="Trebuchet MS" pitchFamily="34" charset="0"/>
                <a:ea typeface="+mj-ea"/>
                <a:cs typeface="+mj-cs"/>
              </a:rPr>
              <a:t>	</a:t>
            </a:r>
            <a:r>
              <a:rPr lang="en-GB" sz="2800" dirty="0">
                <a:latin typeface="Trebuchet MS" pitchFamily="34" charset="0"/>
                <a:ea typeface="+mj-ea"/>
                <a:cs typeface="+mj-cs"/>
              </a:rPr>
              <a:t>65-85</a:t>
            </a:r>
            <a:r>
              <a:rPr lang="cs-CZ" sz="2800" dirty="0">
                <a:latin typeface="Trebuchet MS" pitchFamily="34" charset="0"/>
                <a:ea typeface="+mj-ea"/>
                <a:cs typeface="+mj-cs"/>
              </a:rPr>
              <a:t> %</a:t>
            </a:r>
            <a:endParaRPr lang="en-GB" sz="2800" dirty="0">
              <a:latin typeface="Trebuchet MS" pitchFamily="34" charset="0"/>
              <a:ea typeface="+mj-ea"/>
              <a:cs typeface="+mj-cs"/>
            </a:endParaRPr>
          </a:p>
          <a:p>
            <a:pPr eaLnBrk="0" hangingPunct="0">
              <a:defRPr/>
            </a:pPr>
            <a:r>
              <a:rPr lang="cs-CZ" sz="2800" dirty="0">
                <a:latin typeface="Trebuchet MS" pitchFamily="34" charset="0"/>
                <a:ea typeface="+mj-ea"/>
                <a:cs typeface="+mj-cs"/>
              </a:rPr>
              <a:t>Řízení letového provozu</a:t>
            </a:r>
            <a:r>
              <a:rPr lang="en-GB" sz="2800" dirty="0">
                <a:latin typeface="Trebuchet MS" pitchFamily="34" charset="0"/>
                <a:ea typeface="+mj-ea"/>
                <a:cs typeface="+mj-cs"/>
              </a:rPr>
              <a:t>		     90</a:t>
            </a:r>
            <a:r>
              <a:rPr lang="cs-CZ" sz="2800" dirty="0">
                <a:latin typeface="Trebuchet MS" pitchFamily="34" charset="0"/>
                <a:ea typeface="+mj-ea"/>
                <a:cs typeface="+mj-cs"/>
              </a:rPr>
              <a:t> </a:t>
            </a:r>
            <a:r>
              <a:rPr lang="cs-CZ" sz="2800" dirty="0">
                <a:latin typeface="Trebuchet MS" pitchFamily="34" charset="0"/>
              </a:rPr>
              <a:t>%</a:t>
            </a:r>
            <a:endParaRPr lang="en-GB" sz="2800" dirty="0">
              <a:latin typeface="Trebuchet MS" pitchFamily="34" charset="0"/>
              <a:ea typeface="+mj-ea"/>
              <a:cs typeface="+mj-cs"/>
            </a:endParaRPr>
          </a:p>
          <a:p>
            <a:pPr eaLnBrk="0" hangingPunct="0">
              <a:defRPr/>
            </a:pPr>
            <a:r>
              <a:rPr lang="cs-CZ" sz="2800" dirty="0">
                <a:latin typeface="Trebuchet MS" pitchFamily="34" charset="0"/>
                <a:ea typeface="+mj-ea"/>
                <a:cs typeface="+mj-cs"/>
              </a:rPr>
              <a:t>Námořní doprava	</a:t>
            </a:r>
            <a:r>
              <a:rPr lang="en-GB" sz="2800" dirty="0">
                <a:latin typeface="Trebuchet MS" pitchFamily="34" charset="0"/>
                <a:ea typeface="+mj-ea"/>
                <a:cs typeface="+mj-cs"/>
              </a:rPr>
              <a:t>		</a:t>
            </a:r>
            <a:r>
              <a:rPr lang="cs-CZ" sz="2800" dirty="0">
                <a:latin typeface="Trebuchet MS" pitchFamily="34" charset="0"/>
                <a:ea typeface="+mj-ea"/>
                <a:cs typeface="+mj-cs"/>
              </a:rPr>
              <a:t>	</a:t>
            </a:r>
            <a:r>
              <a:rPr lang="en-GB" sz="2800" dirty="0">
                <a:latin typeface="Trebuchet MS" pitchFamily="34" charset="0"/>
                <a:ea typeface="+mj-ea"/>
                <a:cs typeface="+mj-cs"/>
              </a:rPr>
              <a:t>80-85</a:t>
            </a:r>
            <a:r>
              <a:rPr lang="cs-CZ" sz="2800" dirty="0">
                <a:latin typeface="Trebuchet MS" pitchFamily="34" charset="0"/>
                <a:ea typeface="+mj-ea"/>
                <a:cs typeface="+mj-cs"/>
              </a:rPr>
              <a:t> </a:t>
            </a:r>
            <a:r>
              <a:rPr lang="cs-CZ" sz="2800" dirty="0">
                <a:latin typeface="Trebuchet MS" pitchFamily="34" charset="0"/>
              </a:rPr>
              <a:t>%</a:t>
            </a:r>
            <a:endParaRPr lang="en-GB" sz="2800" dirty="0">
              <a:latin typeface="Trebuchet MS" pitchFamily="34" charset="0"/>
              <a:ea typeface="+mj-ea"/>
              <a:cs typeface="+mj-cs"/>
            </a:endParaRPr>
          </a:p>
          <a:p>
            <a:pPr eaLnBrk="0" hangingPunct="0">
              <a:defRPr/>
            </a:pPr>
            <a:r>
              <a:rPr lang="en-GB" sz="2800" dirty="0">
                <a:latin typeface="Trebuchet MS" pitchFamily="34" charset="0"/>
                <a:ea typeface="+mj-ea"/>
                <a:cs typeface="+mj-cs"/>
              </a:rPr>
              <a:t>Chemic</a:t>
            </a:r>
            <a:r>
              <a:rPr lang="cs-CZ" sz="2800" dirty="0" err="1">
                <a:latin typeface="Trebuchet MS" pitchFamily="34" charset="0"/>
                <a:ea typeface="+mj-ea"/>
                <a:cs typeface="+mj-cs"/>
              </a:rPr>
              <a:t>ký</a:t>
            </a:r>
            <a:r>
              <a:rPr lang="cs-CZ" sz="2800" dirty="0">
                <a:latin typeface="Trebuchet MS" pitchFamily="34" charset="0"/>
                <a:ea typeface="+mj-ea"/>
                <a:cs typeface="+mj-cs"/>
              </a:rPr>
              <a:t> průmysl	</a:t>
            </a:r>
            <a:r>
              <a:rPr lang="en-GB" sz="2800" dirty="0">
                <a:latin typeface="Trebuchet MS" pitchFamily="34" charset="0"/>
                <a:ea typeface="+mj-ea"/>
                <a:cs typeface="+mj-cs"/>
              </a:rPr>
              <a:t>		80-90</a:t>
            </a:r>
            <a:r>
              <a:rPr lang="cs-CZ" sz="2800" dirty="0">
                <a:latin typeface="Trebuchet MS" pitchFamily="34" charset="0"/>
                <a:ea typeface="+mj-ea"/>
                <a:cs typeface="+mj-cs"/>
              </a:rPr>
              <a:t> </a:t>
            </a:r>
            <a:r>
              <a:rPr lang="cs-CZ" sz="2800" dirty="0">
                <a:latin typeface="Trebuchet MS" pitchFamily="34" charset="0"/>
              </a:rPr>
              <a:t>%</a:t>
            </a:r>
            <a:endParaRPr lang="en-GB" sz="2800" dirty="0">
              <a:latin typeface="Trebuchet MS" pitchFamily="34" charset="0"/>
              <a:ea typeface="+mj-ea"/>
              <a:cs typeface="+mj-cs"/>
            </a:endParaRPr>
          </a:p>
          <a:p>
            <a:pPr eaLnBrk="0" hangingPunct="0">
              <a:defRPr/>
            </a:pPr>
            <a:r>
              <a:rPr lang="cs-CZ" sz="2800" dirty="0">
                <a:latin typeface="Trebuchet MS" pitchFamily="34" charset="0"/>
                <a:ea typeface="+mj-ea"/>
                <a:cs typeface="+mj-cs"/>
              </a:rPr>
              <a:t>Jaderné elektrárny			     7</a:t>
            </a:r>
            <a:r>
              <a:rPr lang="en-GB" sz="2800" dirty="0">
                <a:latin typeface="Trebuchet MS" pitchFamily="34" charset="0"/>
                <a:ea typeface="+mj-ea"/>
                <a:cs typeface="+mj-cs"/>
              </a:rPr>
              <a:t>0</a:t>
            </a:r>
            <a:r>
              <a:rPr lang="cs-CZ" sz="2800" dirty="0">
                <a:latin typeface="Trebuchet MS" pitchFamily="34" charset="0"/>
                <a:ea typeface="+mj-ea"/>
                <a:cs typeface="+mj-cs"/>
              </a:rPr>
              <a:t> </a:t>
            </a:r>
            <a:r>
              <a:rPr lang="cs-CZ" sz="2800" dirty="0">
                <a:latin typeface="Trebuchet MS" pitchFamily="34" charset="0"/>
              </a:rPr>
              <a:t>%</a:t>
            </a:r>
            <a:endParaRPr lang="en-GB" sz="2800" dirty="0">
              <a:latin typeface="Trebuchet MS" pitchFamily="34" charset="0"/>
              <a:ea typeface="+mj-ea"/>
              <a:cs typeface="+mj-cs"/>
            </a:endParaRPr>
          </a:p>
          <a:p>
            <a:pPr eaLnBrk="0" hangingPunct="0">
              <a:defRPr/>
            </a:pPr>
            <a:r>
              <a:rPr lang="cs-CZ" sz="2800" dirty="0">
                <a:latin typeface="Trebuchet MS" pitchFamily="34" charset="0"/>
                <a:ea typeface="+mj-ea"/>
                <a:cs typeface="+mj-cs"/>
              </a:rPr>
              <a:t>Dopravní nehody</a:t>
            </a:r>
            <a:r>
              <a:rPr lang="en-GB" sz="2800" dirty="0">
                <a:latin typeface="Trebuchet MS" pitchFamily="34" charset="0"/>
                <a:ea typeface="+mj-ea"/>
                <a:cs typeface="+mj-cs"/>
              </a:rPr>
              <a:t>		</a:t>
            </a:r>
            <a:r>
              <a:rPr lang="cs-CZ" sz="2800" dirty="0">
                <a:latin typeface="Trebuchet MS" pitchFamily="34" charset="0"/>
                <a:ea typeface="+mj-ea"/>
                <a:cs typeface="+mj-cs"/>
              </a:rPr>
              <a:t>	</a:t>
            </a:r>
            <a:r>
              <a:rPr lang="en-GB" sz="2800" dirty="0">
                <a:latin typeface="Trebuchet MS" pitchFamily="34" charset="0"/>
                <a:ea typeface="+mj-ea"/>
                <a:cs typeface="+mj-cs"/>
              </a:rPr>
              <a:t>  </a:t>
            </a:r>
            <a:r>
              <a:rPr lang="cs-CZ" sz="2800" dirty="0">
                <a:latin typeface="Trebuchet MS" pitchFamily="34" charset="0"/>
                <a:ea typeface="+mj-ea"/>
                <a:cs typeface="+mj-cs"/>
              </a:rPr>
              <a:t>	  </a:t>
            </a:r>
            <a:r>
              <a:rPr lang="en-GB" sz="2800" dirty="0">
                <a:latin typeface="Trebuchet MS" pitchFamily="34" charset="0"/>
                <a:ea typeface="+mj-ea"/>
                <a:cs typeface="+mj-cs"/>
              </a:rPr>
              <a:t>   85</a:t>
            </a:r>
            <a:r>
              <a:rPr lang="cs-CZ" sz="2800" dirty="0">
                <a:latin typeface="Trebuchet MS" pitchFamily="34" charset="0"/>
                <a:ea typeface="+mj-ea"/>
                <a:cs typeface="+mj-cs"/>
              </a:rPr>
              <a:t> </a:t>
            </a:r>
            <a:r>
              <a:rPr lang="cs-CZ" sz="2800" dirty="0">
                <a:latin typeface="Trebuchet MS" pitchFamily="34" charset="0"/>
              </a:rPr>
              <a:t>%</a:t>
            </a:r>
            <a:endParaRPr lang="en-GB" sz="2800" dirty="0">
              <a:latin typeface="Trebuchet MS" pitchFamily="34" charset="0"/>
              <a:ea typeface="+mj-ea"/>
              <a:cs typeface="+mj-cs"/>
            </a:endParaRPr>
          </a:p>
        </p:txBody>
      </p:sp>
      <p:sp>
        <p:nvSpPr>
          <p:cNvPr id="11269" name="Line 4"/>
          <p:cNvSpPr>
            <a:spLocks noChangeShapeType="1"/>
          </p:cNvSpPr>
          <p:nvPr/>
        </p:nvSpPr>
        <p:spPr bwMode="auto">
          <a:xfrm>
            <a:off x="1066800" y="1828800"/>
            <a:ext cx="7086600" cy="0"/>
          </a:xfrm>
          <a:prstGeom prst="line">
            <a:avLst/>
          </a:prstGeom>
          <a:noFill/>
          <a:ln w="12700">
            <a:solidFill>
              <a:schemeClr val="bg1"/>
            </a:solidFill>
            <a:round/>
            <a:headEnd type="none" w="sm" len="sm"/>
            <a:tailEnd type="none" w="sm" len="sm"/>
          </a:ln>
        </p:spPr>
        <p:txBody>
          <a:bodyPr/>
          <a:lstStyle/>
          <a:p>
            <a:endParaRPr lang="cs-CZ"/>
          </a:p>
        </p:txBody>
      </p:sp>
      <p:sp>
        <p:nvSpPr>
          <p:cNvPr id="193541" name="Rectangle 5"/>
          <p:cNvSpPr>
            <a:spLocks noChangeArrowheads="1"/>
          </p:cNvSpPr>
          <p:nvPr/>
        </p:nvSpPr>
        <p:spPr bwMode="auto">
          <a:xfrm>
            <a:off x="4598988" y="5181600"/>
            <a:ext cx="184150" cy="579438"/>
          </a:xfrm>
          <a:prstGeom prst="rect">
            <a:avLst/>
          </a:prstGeom>
          <a:noFill/>
          <a:ln w="9525">
            <a:noFill/>
            <a:miter lim="800000"/>
            <a:headEnd/>
            <a:tailEnd/>
          </a:ln>
          <a:effectLst/>
        </p:spPr>
        <p:txBody>
          <a:bodyPr wrap="none" lIns="92075" tIns="46038" rIns="92075" bIns="46038">
            <a:spAutoFit/>
          </a:bodyPr>
          <a:lstStyle/>
          <a:p>
            <a:pPr algn="ctr" eaLnBrk="0" hangingPunct="0">
              <a:defRPr/>
            </a:pPr>
            <a:endParaRPr lang="en-GB" sz="3200">
              <a:solidFill>
                <a:srgbClr val="FFCCFF"/>
              </a:solidFill>
              <a:effectLst>
                <a:outerShdw blurRad="38100" dist="38100" dir="2700000" algn="tl">
                  <a:srgbClr val="000000"/>
                </a:outerShdw>
              </a:effectLst>
              <a:latin typeface="Tahoma" charset="0"/>
              <a:cs typeface="Arial" charset="0"/>
            </a:endParaRPr>
          </a:p>
        </p:txBody>
      </p:sp>
      <p:sp>
        <p:nvSpPr>
          <p:cNvPr id="11271" name="Text Box 6"/>
          <p:cNvSpPr txBox="1">
            <a:spLocks noChangeArrowheads="1"/>
          </p:cNvSpPr>
          <p:nvPr/>
        </p:nvSpPr>
        <p:spPr bwMode="auto">
          <a:xfrm>
            <a:off x="7235825" y="6453188"/>
            <a:ext cx="1581150" cy="366712"/>
          </a:xfrm>
          <a:prstGeom prst="rect">
            <a:avLst/>
          </a:prstGeom>
          <a:noFill/>
          <a:ln w="9525">
            <a:noFill/>
            <a:miter lim="800000"/>
            <a:headEnd/>
            <a:tailEnd/>
          </a:ln>
        </p:spPr>
        <p:txBody>
          <a:bodyPr wrap="none">
            <a:spAutoFit/>
          </a:bodyPr>
          <a:lstStyle/>
          <a:p>
            <a:r>
              <a:rPr lang="en-GB" i="1">
                <a:solidFill>
                  <a:schemeClr val="bg1"/>
                </a:solidFill>
                <a:cs typeface="Arial" pitchFamily="34" charset="0"/>
              </a:rPr>
              <a:t>Error problem</a:t>
            </a:r>
            <a:endParaRPr lang="en-US" i="1">
              <a:solidFill>
                <a:schemeClr val="bg1"/>
              </a:solidFill>
              <a:cs typeface="Arial" pitchFamily="34" charset="0"/>
            </a:endParaRPr>
          </a:p>
        </p:txBody>
      </p:sp>
    </p:spTree>
  </p:cSld>
  <p:clrMapOvr>
    <a:masterClrMapping/>
  </p:clrMapOvr>
  <p:transition/>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2839</Words>
  <Application>Microsoft Office PowerPoint</Application>
  <PresentationFormat>Předvádění na obrazovce (4:3)</PresentationFormat>
  <Paragraphs>310</Paragraphs>
  <Slides>54</Slides>
  <Notes>26</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54</vt:i4>
      </vt:variant>
    </vt:vector>
  </HeadingPairs>
  <TitlesOfParts>
    <vt:vector size="62" baseType="lpstr">
      <vt:lpstr>Arial</vt:lpstr>
      <vt:lpstr>GillSans</vt:lpstr>
      <vt:lpstr>Tahoma</vt:lpstr>
      <vt:lpstr>Times New Roman</vt:lpstr>
      <vt:lpstr>Trebuchet MS</vt:lpstr>
      <vt:lpstr>Wingdings</vt:lpstr>
      <vt:lpstr>Výchozí návrh</vt:lpstr>
      <vt:lpstr>Graf</vt:lpstr>
      <vt:lpstr>Bezpečí péče i zdravotníků v kasuistikách</vt:lpstr>
      <vt:lpstr>Prezentace aplikace PowerPoint</vt:lpstr>
      <vt:lpstr>Lékař x pacient</vt:lpstr>
      <vt:lpstr>Prezentace aplikace PowerPoint</vt:lpstr>
      <vt:lpstr>Případ komunikační neshody</vt:lpstr>
      <vt:lpstr>Prezentace aplikace PowerPoint</vt:lpstr>
      <vt:lpstr>Jak bezpečná je zdravotní péče ?</vt:lpstr>
      <vt:lpstr>Prezentace aplikace PowerPoint</vt:lpstr>
      <vt:lpstr>Prezentace aplikace PowerPoint</vt:lpstr>
      <vt:lpstr>Nové studie pochybení ve zdravotnictví</vt:lpstr>
      <vt:lpstr>Pravda a mýty o riziku</vt:lpstr>
      <vt:lpstr>Prezentace aplikace PowerPoint</vt:lpstr>
      <vt:lpstr>Pravda a mýty o riziku</vt:lpstr>
      <vt:lpstr>Specifika zdravotnictví I</vt:lpstr>
      <vt:lpstr>Specifika zdravotnictví II</vt:lpstr>
      <vt:lpstr>a nyní test ! </vt:lpstr>
      <vt:lpstr>Prezentace aplikace PowerPoint</vt:lpstr>
      <vt:lpstr>Případ prolomené mlčenlivosti</vt:lpstr>
      <vt:lpstr>Případ prolomené mlčenlivosti</vt:lpstr>
      <vt:lpstr>Případ stranové záměny</vt:lpstr>
      <vt:lpstr>Případ stranové záměny</vt:lpstr>
      <vt:lpstr>Případ stranové záměny</vt:lpstr>
      <vt:lpstr>Případ stranové záměny</vt:lpstr>
      <vt:lpstr>Případ selhání resucscitace</vt:lpstr>
      <vt:lpstr>Výskyt pochybení </vt:lpstr>
      <vt:lpstr>Prezentace aplikace PowerPoint</vt:lpstr>
      <vt:lpstr>Aktivní x Latentní chyby</vt:lpstr>
      <vt:lpstr>Prezentace aplikace PowerPoint</vt:lpstr>
      <vt:lpstr>Zdroje latentních chyb</vt:lpstr>
      <vt:lpstr>Příčiny poškození pacientů</vt:lpstr>
      <vt:lpstr>Situace v organizaci</vt:lpstr>
      <vt:lpstr>Ochrana pacienta před dopadem chyby</vt:lpstr>
      <vt:lpstr>Chybami se učí i zdravotníci, školné platí pacienti.</vt:lpstr>
      <vt:lpstr>Případ rizikové medikace </vt:lpstr>
      <vt:lpstr>Případ rizikové medikace</vt:lpstr>
      <vt:lpstr>Případ rizikové medikace</vt:lpstr>
      <vt:lpstr>Případ rizikové medikace</vt:lpstr>
      <vt:lpstr>Prezentace aplikace PowerPoint</vt:lpstr>
      <vt:lpstr>Vina – proč tak rádi ?</vt:lpstr>
      <vt:lpstr>Trest za obvinění jednotlivce</vt:lpstr>
      <vt:lpstr> Resortní bezpečnostní cíle</vt:lpstr>
      <vt:lpstr>Resortní bezpečnostní cíle pro rok 2010</vt:lpstr>
      <vt:lpstr>1. Bezpečná identifikace pacientů</vt:lpstr>
      <vt:lpstr>Resortní bezpečnostní cíle pro rok 2010</vt:lpstr>
      <vt:lpstr>2. Bezpečnost při používání rizikových léčiv</vt:lpstr>
      <vt:lpstr>Resortní bezpečnostní cíle pro rok 2010</vt:lpstr>
      <vt:lpstr>3. Prevence záměny pacienta, výkonu  a strany při chirurgických výkonech</vt:lpstr>
      <vt:lpstr>Resortní bezpečnostní cíle pro rok 2010</vt:lpstr>
      <vt:lpstr>4. Prevence pádů pacientů</vt:lpstr>
      <vt:lpstr>Resortní bezpečnostní cíle pro rok 2010</vt:lpstr>
      <vt:lpstr>5. Zavedení optimálních postupů hygieny rukou při poskytování zdravotní péče</vt:lpstr>
      <vt:lpstr>Účinná komunikace</vt:lpstr>
      <vt:lpstr>Předávání pacientů</vt:lpstr>
      <vt:lpstr>Prezentace aplikace PowerPoint</vt:lpstr>
    </vt:vector>
  </TitlesOfParts>
  <Company>NCO NZO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Rizika při poskytování zdravotní péče a jejich prevence</dc:title>
  <dc:creator>Hilda Vorlíčková</dc:creator>
  <cp:lastModifiedBy>Hewlett-Packard Company</cp:lastModifiedBy>
  <cp:revision>15</cp:revision>
  <dcterms:created xsi:type="dcterms:W3CDTF">2011-01-25T06:37:13Z</dcterms:created>
  <dcterms:modified xsi:type="dcterms:W3CDTF">2018-09-24T05:51:11Z</dcterms:modified>
</cp:coreProperties>
</file>